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7" r:id="rId4"/>
    <p:sldId id="269" r:id="rId5"/>
    <p:sldId id="270" r:id="rId6"/>
    <p:sldId id="257" r:id="rId7"/>
    <p:sldId id="258" r:id="rId8"/>
    <p:sldId id="259" r:id="rId9"/>
    <p:sldId id="271" r:id="rId10"/>
    <p:sldId id="265" r:id="rId11"/>
    <p:sldId id="272" r:id="rId12"/>
    <p:sldId id="260" r:id="rId13"/>
    <p:sldId id="273"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84" y="-6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1FF20CDB-8D55-4527-B5EC-22EE707E72AB}" type="datetimeFigureOut">
              <a:rPr lang="en-US" smtClean="0"/>
              <a:t>10/2/2015</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45FFBEF-D8C1-49F0-88FC-34525A1F941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20CDB-8D55-4527-B5EC-22EE707E72AB}"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FFBEF-D8C1-49F0-88FC-34525A1F94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F20CDB-8D55-4527-B5EC-22EE707E72AB}"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FFBEF-D8C1-49F0-88FC-34525A1F94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F20CDB-8D55-4527-B5EC-22EE707E72AB}"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FFBEF-D8C1-49F0-88FC-34525A1F9414}"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F20CDB-8D55-4527-B5EC-22EE707E72AB}"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FFBEF-D8C1-49F0-88FC-34525A1F9414}"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F20CDB-8D55-4527-B5EC-22EE707E72AB}"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FFBEF-D8C1-49F0-88FC-34525A1F9414}"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FF20CDB-8D55-4527-B5EC-22EE707E72AB}" type="datetimeFigureOut">
              <a:rPr lang="en-US" smtClean="0"/>
              <a:t>10/2/2015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5FFBEF-D8C1-49F0-88FC-34525A1F94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F20CDB-8D55-4527-B5EC-22EE707E72AB}" type="datetimeFigureOut">
              <a:rPr lang="en-US" smtClean="0"/>
              <a:t>10/2/2015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5FFBEF-D8C1-49F0-88FC-34525A1F9414}"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FF20CDB-8D55-4527-B5EC-22EE707E72AB}"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FFBEF-D8C1-49F0-88FC-34525A1F94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F20CDB-8D55-4527-B5EC-22EE707E72AB}"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FFBEF-D8C1-49F0-88FC-34525A1F9414}"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F20CDB-8D55-4527-B5EC-22EE707E72AB}"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FFBEF-D8C1-49F0-88FC-34525A1F94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FF20CDB-8D55-4527-B5EC-22EE707E72AB}" type="datetimeFigureOut">
              <a:rPr lang="en-US" smtClean="0"/>
              <a:t>10/2/2015</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45FFBEF-D8C1-49F0-88FC-34525A1F94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asaa-arts.org/publications/critical-evidence.pdf" TargetMode="External"/><Relationship Id="rId2" Type="http://schemas.openxmlformats.org/officeDocument/2006/relationships/hyperlink" Target="http://www.21stcenturyskills.org/downloads/P21_Report.pdf" TargetMode="External"/><Relationship Id="rId1" Type="http://schemas.openxmlformats.org/officeDocument/2006/relationships/slideLayout" Target="../slideLayouts/slideLayout2.xml"/><Relationship Id="rId4" Type="http://schemas.openxmlformats.org/officeDocument/2006/relationships/hyperlink" Target="http://www.merriam-webster.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nationsreportcard.gov/writing_2011/" TargetMode="External"/><Relationship Id="rId2" Type="http://schemas.openxmlformats.org/officeDocument/2006/relationships/hyperlink" Target="http://nces.ed.gov/nationsreportcard/pdf/main2008/2009488.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Global Perspectives: Arts &amp; Humanities Infused learning</a:t>
            </a:r>
            <a:endParaRPr lang="en-US" dirty="0"/>
          </a:p>
        </p:txBody>
      </p:sp>
      <p:sp>
        <p:nvSpPr>
          <p:cNvPr id="3" name="Subtitle 2"/>
          <p:cNvSpPr>
            <a:spLocks noGrp="1"/>
          </p:cNvSpPr>
          <p:nvPr>
            <p:ph type="subTitle" idx="1"/>
          </p:nvPr>
        </p:nvSpPr>
        <p:spPr/>
        <p:txBody>
          <a:bodyPr>
            <a:noAutofit/>
          </a:bodyPr>
          <a:lstStyle/>
          <a:p>
            <a:r>
              <a:rPr lang="en-US" sz="4800" dirty="0" smtClean="0"/>
              <a:t>Contemporary literacy</a:t>
            </a:r>
            <a:endParaRPr lang="en-US" sz="4800" dirty="0"/>
          </a:p>
        </p:txBody>
      </p:sp>
    </p:spTree>
    <p:extLst>
      <p:ext uri="{BB962C8B-B14F-4D97-AF65-F5344CB8AC3E}">
        <p14:creationId xmlns:p14="http://schemas.microsoft.com/office/powerpoint/2010/main" val="2936470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dirty="0" smtClean="0"/>
              <a:t>Are you a visual/Spatial learner?</a:t>
            </a:r>
            <a:endParaRPr lang="en-US" dirty="0"/>
          </a:p>
        </p:txBody>
      </p:sp>
      <p:sp>
        <p:nvSpPr>
          <p:cNvPr id="3" name="Content Placeholder 2"/>
          <p:cNvSpPr>
            <a:spLocks noGrp="1"/>
          </p:cNvSpPr>
          <p:nvPr>
            <p:ph idx="1"/>
          </p:nvPr>
        </p:nvSpPr>
        <p:spPr>
          <a:xfrm>
            <a:off x="762000" y="1905000"/>
            <a:ext cx="7696200" cy="3962400"/>
          </a:xfrm>
        </p:spPr>
        <p:txBody>
          <a:bodyPr>
            <a:noAutofit/>
          </a:bodyPr>
          <a:lstStyle/>
          <a:p>
            <a:pPr indent="0">
              <a:buNone/>
            </a:pPr>
            <a:r>
              <a:rPr lang="en-US" sz="2400" dirty="0" smtClean="0"/>
              <a:t>think </a:t>
            </a:r>
            <a:r>
              <a:rPr lang="en-US" sz="2400" dirty="0"/>
              <a:t>in terms of physical space, as do architects and sailors. Very aware of their environments. They like to draw, do jigsaw puzzles, read maps, daydream. They can be taught through drawings, verbal and physical imagery. Tools include models, graphics, charts, photographs, drawings, 3-D modeling, video, videoconferencing, television, multimedia, texts with pictures/charts/graphs</a:t>
            </a:r>
            <a:endParaRPr lang="en-US" sz="2400" dirty="0" smtClean="0"/>
          </a:p>
        </p:txBody>
      </p:sp>
    </p:spTree>
    <p:extLst>
      <p:ext uri="{BB962C8B-B14F-4D97-AF65-F5344CB8AC3E}">
        <p14:creationId xmlns:p14="http://schemas.microsoft.com/office/powerpoint/2010/main" val="128721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6400800" cy="685800"/>
          </a:xfrm>
        </p:spPr>
        <p:txBody>
          <a:bodyPr>
            <a:normAutofit fontScale="90000"/>
          </a:bodyPr>
          <a:lstStyle/>
          <a:p>
            <a:r>
              <a:rPr lang="en-US" dirty="0" smtClean="0"/>
              <a:t>Are You a linguistic learner </a:t>
            </a:r>
            <a:endParaRPr lang="en-US" dirty="0"/>
          </a:p>
        </p:txBody>
      </p:sp>
      <p:sp>
        <p:nvSpPr>
          <p:cNvPr id="3" name="Content Placeholder 2"/>
          <p:cNvSpPr>
            <a:spLocks noGrp="1"/>
          </p:cNvSpPr>
          <p:nvPr>
            <p:ph idx="1"/>
          </p:nvPr>
        </p:nvSpPr>
        <p:spPr>
          <a:xfrm>
            <a:off x="762000" y="2133600"/>
            <a:ext cx="7543800" cy="3352801"/>
          </a:xfrm>
        </p:spPr>
        <p:txBody>
          <a:bodyPr>
            <a:noAutofit/>
          </a:bodyPr>
          <a:lstStyle/>
          <a:p>
            <a:r>
              <a:rPr lang="en-US" sz="2400" dirty="0"/>
              <a:t>using words effectively. These learners have highly developed auditory skills and often think in words. They like reading, playing word games, making up poetry or stories. They can be taught by encouraging them to say and see words, read books together. Tools include computers, games, multimedia, books, tape recorders, and lecture.</a:t>
            </a:r>
          </a:p>
        </p:txBody>
      </p:sp>
    </p:spTree>
    <p:extLst>
      <p:ext uri="{BB962C8B-B14F-4D97-AF65-F5344CB8AC3E}">
        <p14:creationId xmlns:p14="http://schemas.microsoft.com/office/powerpoint/2010/main" val="3930623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Whom are we targeting?</a:t>
            </a:r>
            <a:endParaRPr lang="en-US" sz="2800" dirty="0"/>
          </a:p>
        </p:txBody>
      </p:sp>
      <p:sp>
        <p:nvSpPr>
          <p:cNvPr id="3" name="Content Placeholder 2"/>
          <p:cNvSpPr>
            <a:spLocks noGrp="1"/>
          </p:cNvSpPr>
          <p:nvPr>
            <p:ph idx="1"/>
          </p:nvPr>
        </p:nvSpPr>
        <p:spPr>
          <a:xfrm>
            <a:off x="914400" y="2438400"/>
            <a:ext cx="7620000" cy="3276600"/>
          </a:xfrm>
        </p:spPr>
        <p:txBody>
          <a:bodyPr>
            <a:normAutofit fontScale="70000" lnSpcReduction="20000"/>
          </a:bodyPr>
          <a:lstStyle/>
          <a:p>
            <a:r>
              <a:rPr lang="en-US" sz="4000" dirty="0" smtClean="0"/>
              <a:t>Honors level: Linguistic &amp; Visual/Spatial Learners</a:t>
            </a:r>
          </a:p>
          <a:p>
            <a:r>
              <a:rPr lang="en-US" sz="4000" dirty="0" smtClean="0"/>
              <a:t>Students with Open Minds </a:t>
            </a:r>
          </a:p>
          <a:p>
            <a:r>
              <a:rPr lang="en-US" sz="4000" dirty="0" smtClean="0"/>
              <a:t>Self Motivated Learner</a:t>
            </a:r>
          </a:p>
          <a:p>
            <a:r>
              <a:rPr lang="en-US" sz="4000" dirty="0" smtClean="0"/>
              <a:t>Students with at least a C average in Current English course</a:t>
            </a:r>
            <a:endParaRPr lang="en-US" sz="4000" dirty="0"/>
          </a:p>
        </p:txBody>
      </p:sp>
    </p:spTree>
    <p:extLst>
      <p:ext uri="{BB962C8B-B14F-4D97-AF65-F5344CB8AC3E}">
        <p14:creationId xmlns:p14="http://schemas.microsoft.com/office/powerpoint/2010/main" val="3080706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	</a:t>
            </a:r>
            <a:endParaRPr lang="en-US" dirty="0"/>
          </a:p>
        </p:txBody>
      </p:sp>
      <p:sp>
        <p:nvSpPr>
          <p:cNvPr id="3" name="Content Placeholder 2"/>
          <p:cNvSpPr>
            <a:spLocks noGrp="1"/>
          </p:cNvSpPr>
          <p:nvPr>
            <p:ph idx="1"/>
          </p:nvPr>
        </p:nvSpPr>
        <p:spPr/>
        <p:txBody>
          <a:bodyPr>
            <a:normAutofit/>
          </a:bodyPr>
          <a:lstStyle/>
          <a:p>
            <a:r>
              <a:rPr lang="en-US" sz="2400" dirty="0" smtClean="0"/>
              <a:t>High level of work </a:t>
            </a:r>
          </a:p>
          <a:p>
            <a:r>
              <a:rPr lang="en-US" sz="2400" dirty="0" smtClean="0"/>
              <a:t>Learning environment that stresses student exploration into concepts</a:t>
            </a:r>
          </a:p>
          <a:p>
            <a:r>
              <a:rPr lang="en-US" sz="2400" dirty="0" smtClean="0"/>
              <a:t>Learning experiences in and out of traditional classroom environment</a:t>
            </a:r>
            <a:endParaRPr lang="en-US" sz="2400" dirty="0"/>
          </a:p>
        </p:txBody>
      </p:sp>
    </p:spTree>
    <p:extLst>
      <p:ext uri="{BB962C8B-B14F-4D97-AF65-F5344CB8AC3E}">
        <p14:creationId xmlns:p14="http://schemas.microsoft.com/office/powerpoint/2010/main" val="2946735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Learning for the 21st Century:  A Report and Mile Guide for 21st Century Skills:  Partnership for 21st Century Skills: </a:t>
            </a:r>
            <a:r>
              <a:rPr lang="en-US" dirty="0">
                <a:hlinkClick r:id="rId2"/>
              </a:rPr>
              <a:t>http://</a:t>
            </a:r>
            <a:r>
              <a:rPr lang="en-US" dirty="0" smtClean="0">
                <a:hlinkClick r:id="rId2"/>
              </a:rPr>
              <a:t>www.21stcenturyskills.org/downloads/P21_Report.pdf</a:t>
            </a:r>
            <a:endParaRPr lang="en-US" dirty="0" smtClean="0"/>
          </a:p>
          <a:p>
            <a:r>
              <a:rPr lang="en-US" dirty="0"/>
              <a:t>http://www.unm.edu/~devalenz/handouts/literacy.html</a:t>
            </a:r>
          </a:p>
          <a:p>
            <a:pPr indent="0">
              <a:buNone/>
            </a:pPr>
            <a:r>
              <a:rPr lang="en-US" dirty="0" smtClean="0"/>
              <a:t>Authentic </a:t>
            </a:r>
            <a:r>
              <a:rPr lang="en-US" dirty="0"/>
              <a:t>connections:  Interdisciplinary Work in the Arts:  A Report by the Consortium of National Arts Education Associations:  </a:t>
            </a:r>
          </a:p>
          <a:p>
            <a:r>
              <a:rPr lang="en-US" dirty="0"/>
              <a:t> http://www.naea-reston.org/pdf/INTERart.pdf</a:t>
            </a:r>
          </a:p>
          <a:p>
            <a:pPr indent="0">
              <a:buNone/>
            </a:pPr>
            <a:r>
              <a:rPr lang="en-US" dirty="0" smtClean="0">
                <a:hlinkClick r:id="rId3"/>
              </a:rPr>
              <a:t>http</a:t>
            </a:r>
            <a:r>
              <a:rPr lang="en-US" dirty="0">
                <a:hlinkClick r:id="rId3"/>
              </a:rPr>
              <a:t>://</a:t>
            </a:r>
            <a:r>
              <a:rPr lang="en-US" dirty="0" smtClean="0">
                <a:hlinkClick r:id="rId3"/>
              </a:rPr>
              <a:t>www.nasaa-arts.org/publications/critical-evidence.pdf</a:t>
            </a:r>
            <a:endParaRPr lang="en-US" dirty="0" smtClean="0"/>
          </a:p>
          <a:p>
            <a:pPr indent="0">
              <a:buNone/>
            </a:pPr>
            <a:r>
              <a:rPr lang="en-US" dirty="0">
                <a:hlinkClick r:id="rId4"/>
              </a:rPr>
              <a:t>http://</a:t>
            </a:r>
            <a:r>
              <a:rPr lang="en-US" dirty="0" smtClean="0">
                <a:hlinkClick r:id="rId4"/>
              </a:rPr>
              <a:t>www.merriam-webster.com</a:t>
            </a:r>
            <a:endParaRPr lang="en-US" dirty="0" smtClean="0"/>
          </a:p>
          <a:p>
            <a:pPr indent="0">
              <a:buNone/>
            </a:pPr>
            <a:r>
              <a:rPr lang="en-US"/>
              <a:t>http://www.tecweb.org/styles/gardner.html</a:t>
            </a:r>
            <a:endParaRPr lang="en-US" dirty="0"/>
          </a:p>
          <a:p>
            <a:endParaRPr lang="en-US" dirty="0"/>
          </a:p>
        </p:txBody>
      </p:sp>
    </p:spTree>
    <p:extLst>
      <p:ext uri="{BB962C8B-B14F-4D97-AF65-F5344CB8AC3E}">
        <p14:creationId xmlns:p14="http://schemas.microsoft.com/office/powerpoint/2010/main" val="231747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a:t>
            </a:r>
            <a:endParaRPr lang="en-US" dirty="0"/>
          </a:p>
        </p:txBody>
      </p:sp>
      <p:sp>
        <p:nvSpPr>
          <p:cNvPr id="3" name="Content Placeholder 2"/>
          <p:cNvSpPr>
            <a:spLocks noGrp="1"/>
          </p:cNvSpPr>
          <p:nvPr>
            <p:ph idx="1"/>
          </p:nvPr>
        </p:nvSpPr>
        <p:spPr>
          <a:xfrm>
            <a:off x="838200" y="2286000"/>
            <a:ext cx="7696200" cy="3505200"/>
          </a:xfrm>
        </p:spPr>
        <p:txBody>
          <a:bodyPr>
            <a:noAutofit/>
          </a:bodyPr>
          <a:lstStyle/>
          <a:p>
            <a:r>
              <a:rPr lang="en-US" sz="2400" dirty="0" smtClean="0"/>
              <a:t>Traditional </a:t>
            </a:r>
            <a:r>
              <a:rPr lang="en-US" sz="2400" dirty="0"/>
              <a:t>Definition:   the quality or state of being literate </a:t>
            </a:r>
            <a:endParaRPr lang="en-US" sz="2400" dirty="0" smtClean="0"/>
          </a:p>
          <a:p>
            <a:r>
              <a:rPr lang="en-US" sz="2400" dirty="0"/>
              <a:t>Literate:   </a:t>
            </a:r>
          </a:p>
          <a:p>
            <a:pPr indent="0">
              <a:buNone/>
            </a:pPr>
            <a:r>
              <a:rPr lang="en-US" sz="2400" dirty="0" smtClean="0"/>
              <a:t>1  </a:t>
            </a:r>
            <a:r>
              <a:rPr lang="en-US" sz="2400" dirty="0"/>
              <a:t>a: educated, cultured </a:t>
            </a:r>
          </a:p>
          <a:p>
            <a:pPr indent="0">
              <a:buNone/>
            </a:pPr>
            <a:r>
              <a:rPr lang="en-US" sz="2400" dirty="0"/>
              <a:t> </a:t>
            </a:r>
            <a:r>
              <a:rPr lang="en-US" sz="2400" dirty="0" smtClean="0"/>
              <a:t>         b</a:t>
            </a:r>
            <a:r>
              <a:rPr lang="en-US" sz="2400" dirty="0"/>
              <a:t>: able to read and write </a:t>
            </a:r>
            <a:endParaRPr lang="en-US" sz="2400" dirty="0" smtClean="0"/>
          </a:p>
          <a:p>
            <a:pPr indent="0">
              <a:buNone/>
            </a:pPr>
            <a:r>
              <a:rPr lang="en-US" sz="2400" dirty="0" smtClean="0"/>
              <a:t>2  a</a:t>
            </a:r>
            <a:r>
              <a:rPr lang="en-US" sz="2400" dirty="0"/>
              <a:t>: versed in literature or creative writing : literary</a:t>
            </a:r>
          </a:p>
        </p:txBody>
      </p:sp>
    </p:spTree>
    <p:extLst>
      <p:ext uri="{BB962C8B-B14F-4D97-AF65-F5344CB8AC3E}">
        <p14:creationId xmlns:p14="http://schemas.microsoft.com/office/powerpoint/2010/main" val="2874163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a:t>
            </a:r>
            <a:endParaRPr lang="en-US" dirty="0"/>
          </a:p>
        </p:txBody>
      </p:sp>
      <p:sp>
        <p:nvSpPr>
          <p:cNvPr id="3" name="Content Placeholder 2"/>
          <p:cNvSpPr>
            <a:spLocks noGrp="1"/>
          </p:cNvSpPr>
          <p:nvPr>
            <p:ph idx="1"/>
          </p:nvPr>
        </p:nvSpPr>
        <p:spPr>
          <a:xfrm>
            <a:off x="762000" y="2133600"/>
            <a:ext cx="7620000" cy="3429000"/>
          </a:xfrm>
        </p:spPr>
        <p:txBody>
          <a:bodyPr>
            <a:noAutofit/>
          </a:bodyPr>
          <a:lstStyle/>
          <a:p>
            <a:pPr indent="0">
              <a:buNone/>
            </a:pPr>
            <a:r>
              <a:rPr lang="en-US" sz="2000" b="1" dirty="0" smtClean="0"/>
              <a:t>Contemporary </a:t>
            </a:r>
            <a:r>
              <a:rPr lang="en-US" sz="2000" b="1" dirty="0"/>
              <a:t>Definition</a:t>
            </a:r>
            <a:r>
              <a:rPr lang="en-US" sz="2000" dirty="0"/>
              <a:t>: For some time now, a new perspective on literacy, and the learning processes through which literacy is acquired, has been emerging. This new perspective does not consist of old ideas with a new name, but rather it represents a profound shift from a text-driven definition of literacy to a view of literacy as active transformation of texts. In the old view, meaning was assumed to reside primarily within text, whereas, in the new view, meaning is created through an interaction of reader and text. </a:t>
            </a:r>
            <a:r>
              <a:rPr lang="en-US" sz="1000" dirty="0" err="1"/>
              <a:t>Hiebert</a:t>
            </a:r>
            <a:r>
              <a:rPr lang="en-US" sz="1000" dirty="0"/>
              <a:t>, E. H. (1991). Introduction. In E. H. </a:t>
            </a:r>
            <a:r>
              <a:rPr lang="en-US" sz="1000" dirty="0" err="1"/>
              <a:t>Hiebert</a:t>
            </a:r>
            <a:r>
              <a:rPr lang="en-US" sz="1000" dirty="0"/>
              <a:t> (Ed.), Literacy for a diverse society: Perspectives, practices, and policies (pp. 1-6). New York: Teachers College Press.</a:t>
            </a:r>
          </a:p>
        </p:txBody>
      </p:sp>
    </p:spTree>
    <p:extLst>
      <p:ext uri="{BB962C8B-B14F-4D97-AF65-F5344CB8AC3E}">
        <p14:creationId xmlns:p14="http://schemas.microsoft.com/office/powerpoint/2010/main" val="2679490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a:t>
            </a:r>
            <a:endParaRPr lang="en-US" dirty="0"/>
          </a:p>
        </p:txBody>
      </p:sp>
      <p:sp>
        <p:nvSpPr>
          <p:cNvPr id="3" name="Content Placeholder 2"/>
          <p:cNvSpPr>
            <a:spLocks noGrp="1"/>
          </p:cNvSpPr>
          <p:nvPr>
            <p:ph idx="1"/>
          </p:nvPr>
        </p:nvSpPr>
        <p:spPr/>
        <p:txBody>
          <a:bodyPr>
            <a:normAutofit fontScale="85000" lnSpcReduction="10000"/>
          </a:bodyPr>
          <a:lstStyle/>
          <a:p>
            <a:r>
              <a:rPr lang="en-US" sz="3200" dirty="0" smtClean="0"/>
              <a:t>Our Definition:  The ability to understand, think critically, and express oneself and one’s environment successfully in relation to cultural parameters.    </a:t>
            </a:r>
            <a:endParaRPr lang="en-US" sz="3200" dirty="0"/>
          </a:p>
        </p:txBody>
      </p:sp>
    </p:spTree>
    <p:extLst>
      <p:ext uri="{BB962C8B-B14F-4D97-AF65-F5344CB8AC3E}">
        <p14:creationId xmlns:p14="http://schemas.microsoft.com/office/powerpoint/2010/main" val="282199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literate?</a:t>
            </a:r>
            <a:endParaRPr lang="en-US" dirty="0"/>
          </a:p>
        </p:txBody>
      </p:sp>
      <p:sp>
        <p:nvSpPr>
          <p:cNvPr id="3" name="Content Placeholder 2"/>
          <p:cNvSpPr>
            <a:spLocks noGrp="1"/>
          </p:cNvSpPr>
          <p:nvPr>
            <p:ph idx="1"/>
          </p:nvPr>
        </p:nvSpPr>
        <p:spPr/>
        <p:txBody>
          <a:bodyPr/>
          <a:lstStyle/>
          <a:p>
            <a:pPr indent="0">
              <a:buNone/>
            </a:pPr>
            <a:endParaRPr lang="en-US" dirty="0"/>
          </a:p>
        </p:txBody>
      </p:sp>
    </p:spTree>
    <p:extLst>
      <p:ext uri="{BB962C8B-B14F-4D97-AF65-F5344CB8AC3E}">
        <p14:creationId xmlns:p14="http://schemas.microsoft.com/office/powerpoint/2010/main" val="56964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National report cards in writing and visual arts</a:t>
            </a:r>
            <a:endParaRPr lang="en-US" sz="2800" dirty="0"/>
          </a:p>
        </p:txBody>
      </p:sp>
      <p:sp>
        <p:nvSpPr>
          <p:cNvPr id="3" name="Content Placeholder 2"/>
          <p:cNvSpPr>
            <a:spLocks noGrp="1"/>
          </p:cNvSpPr>
          <p:nvPr>
            <p:ph idx="1"/>
          </p:nvPr>
        </p:nvSpPr>
        <p:spPr/>
        <p:txBody>
          <a:bodyPr/>
          <a:lstStyle/>
          <a:p>
            <a:r>
              <a:rPr lang="en-US" sz="2400" dirty="0"/>
              <a:t>Visual arts report card:  </a:t>
            </a:r>
            <a:r>
              <a:rPr lang="en-US" sz="2400" dirty="0">
                <a:hlinkClick r:id="rId2"/>
              </a:rPr>
              <a:t>http://</a:t>
            </a:r>
            <a:r>
              <a:rPr lang="en-US" sz="2400" dirty="0" smtClean="0">
                <a:hlinkClick r:id="rId2"/>
              </a:rPr>
              <a:t>nces.ed.gov/nationsreportcard/pdf/main2008/2009488.pdf</a:t>
            </a:r>
            <a:endParaRPr lang="en-US" sz="2400" dirty="0" smtClean="0"/>
          </a:p>
          <a:p>
            <a:r>
              <a:rPr lang="en-US" sz="2400" dirty="0"/>
              <a:t>Writing: </a:t>
            </a:r>
            <a:r>
              <a:rPr lang="en-US" sz="2400" dirty="0">
                <a:hlinkClick r:id="rId3"/>
              </a:rPr>
              <a:t>http://nationsreportcard.gov/writing_2011</a:t>
            </a:r>
            <a:r>
              <a:rPr lang="en-US" sz="2400" dirty="0" smtClean="0">
                <a:hlinkClick r:id="rId3"/>
              </a:rPr>
              <a:t>/</a:t>
            </a:r>
            <a:endParaRPr lang="en-US" sz="2400" dirty="0" smtClean="0"/>
          </a:p>
          <a:p>
            <a:endParaRPr lang="en-US" dirty="0"/>
          </a:p>
        </p:txBody>
      </p:sp>
    </p:spTree>
    <p:extLst>
      <p:ext uri="{BB962C8B-B14F-4D97-AF65-F5344CB8AC3E}">
        <p14:creationId xmlns:p14="http://schemas.microsoft.com/office/powerpoint/2010/main" val="2698666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a:xfrm>
            <a:off x="762000" y="2057400"/>
            <a:ext cx="7848600" cy="3962400"/>
          </a:xfrm>
        </p:spPr>
        <p:txBody>
          <a:bodyPr>
            <a:normAutofit fontScale="92500"/>
          </a:bodyPr>
          <a:lstStyle/>
          <a:p>
            <a:r>
              <a:rPr lang="en-US" sz="2400" dirty="0" smtClean="0"/>
              <a:t>Students are conditioned to learning at the lower level Revised Blooms Taxonomy…rote memorization without the ability to synthesize information, apply the learned material and create innovative solutions to problems.  PROJECT BASED LEARNING</a:t>
            </a:r>
          </a:p>
          <a:p>
            <a:r>
              <a:rPr lang="en-US" sz="2400" dirty="0" smtClean="0"/>
              <a:t>Lack of reinforced concepts….compartmentalized information that lacks relevance CONNECTIONS WITHIN CULTURE OF SCHOOL, COMMUNITY, NATION, AND GLOBE</a:t>
            </a:r>
          </a:p>
          <a:p>
            <a:pPr indent="0">
              <a:buNone/>
            </a:pPr>
            <a:endParaRPr lang="en-US" dirty="0" smtClean="0"/>
          </a:p>
          <a:p>
            <a:endParaRPr lang="en-US" dirty="0"/>
          </a:p>
        </p:txBody>
      </p:sp>
    </p:spTree>
    <p:extLst>
      <p:ext uri="{BB962C8B-B14F-4D97-AF65-F5344CB8AC3E}">
        <p14:creationId xmlns:p14="http://schemas.microsoft.com/office/powerpoint/2010/main" val="131502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normAutofit fontScale="90000"/>
          </a:bodyPr>
          <a:lstStyle/>
          <a:p>
            <a:r>
              <a:rPr lang="en-US" dirty="0" smtClean="0"/>
              <a:t>Really?  Where did you get that notion?</a:t>
            </a:r>
            <a:endParaRPr lang="en-US" dirty="0"/>
          </a:p>
        </p:txBody>
      </p:sp>
      <p:sp>
        <p:nvSpPr>
          <p:cNvPr id="3" name="Content Placeholder 2"/>
          <p:cNvSpPr>
            <a:spLocks noGrp="1"/>
          </p:cNvSpPr>
          <p:nvPr>
            <p:ph idx="1"/>
          </p:nvPr>
        </p:nvSpPr>
        <p:spPr>
          <a:xfrm>
            <a:off x="914400" y="2133600"/>
            <a:ext cx="7391400" cy="3657600"/>
          </a:xfrm>
        </p:spPr>
        <p:txBody>
          <a:bodyPr>
            <a:normAutofit fontScale="85000" lnSpcReduction="20000"/>
          </a:bodyPr>
          <a:lstStyle/>
          <a:p>
            <a:pPr indent="0">
              <a:buNone/>
            </a:pPr>
            <a:r>
              <a:rPr lang="en-US" sz="2800" dirty="0" smtClean="0"/>
              <a:t>*Howard </a:t>
            </a:r>
            <a:r>
              <a:rPr lang="en-US" sz="2800" dirty="0"/>
              <a:t>Gardner’s Multiple  </a:t>
            </a:r>
            <a:br>
              <a:rPr lang="en-US" sz="2800" dirty="0"/>
            </a:br>
            <a:r>
              <a:rPr lang="en-US" sz="2800" dirty="0" smtClean="0"/>
              <a:t>Intelligences</a:t>
            </a:r>
            <a:r>
              <a:rPr lang="en-US" sz="2800" dirty="0"/>
              <a:t/>
            </a:r>
            <a:br>
              <a:rPr lang="en-US" sz="2800" dirty="0"/>
            </a:br>
            <a:r>
              <a:rPr lang="en-US" sz="2800" dirty="0" smtClean="0"/>
              <a:t>*Brain-based </a:t>
            </a:r>
            <a:r>
              <a:rPr lang="en-US" sz="2800" dirty="0"/>
              <a:t>research</a:t>
            </a:r>
            <a:br>
              <a:rPr lang="en-US" sz="2800" dirty="0"/>
            </a:br>
            <a:r>
              <a:rPr lang="en-US" sz="2800" dirty="0" smtClean="0"/>
              <a:t>*Research </a:t>
            </a:r>
            <a:r>
              <a:rPr lang="en-US" sz="2800" dirty="0"/>
              <a:t>on student achievement </a:t>
            </a:r>
            <a:endParaRPr lang="en-US" sz="2800" dirty="0" smtClean="0"/>
          </a:p>
          <a:p>
            <a:pPr indent="0">
              <a:buNone/>
            </a:pPr>
            <a:r>
              <a:rPr lang="en-US" sz="2800" dirty="0" smtClean="0"/>
              <a:t>*Integration research</a:t>
            </a:r>
          </a:p>
          <a:p>
            <a:pPr indent="0">
              <a:buNone/>
            </a:pPr>
            <a:r>
              <a:rPr lang="en-US" sz="2800" dirty="0"/>
              <a:t>*Brain understands and remembers best when facts/skills are embedded in natural spatial memory </a:t>
            </a:r>
          </a:p>
          <a:p>
            <a:pPr indent="0">
              <a:buNone/>
            </a:pPr>
            <a:endParaRPr lang="en-US" dirty="0"/>
          </a:p>
        </p:txBody>
      </p:sp>
    </p:spTree>
    <p:extLst>
      <p:ext uri="{BB962C8B-B14F-4D97-AF65-F5344CB8AC3E}">
        <p14:creationId xmlns:p14="http://schemas.microsoft.com/office/powerpoint/2010/main" val="2812168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Achieving literacy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441292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99</TotalTime>
  <Words>579</Words>
  <Application>Microsoft Office PowerPoint</Application>
  <PresentationFormat>On-screen Show (4:3)</PresentationFormat>
  <Paragraphs>45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Couture</vt:lpstr>
      <vt:lpstr>Global Perspectives: Arts &amp; Humanities Infused learning</vt:lpstr>
      <vt:lpstr>Literacy</vt:lpstr>
      <vt:lpstr>Literacy</vt:lpstr>
      <vt:lpstr>Literacy</vt:lpstr>
      <vt:lpstr>Are we literate?</vt:lpstr>
      <vt:lpstr>National report cards in writing and visual arts</vt:lpstr>
      <vt:lpstr>Why?</vt:lpstr>
      <vt:lpstr>Really?  Where did you get that notion?</vt:lpstr>
      <vt:lpstr>Achieving literacy</vt:lpstr>
      <vt:lpstr>Are you a visual/Spatial learner?</vt:lpstr>
      <vt:lpstr>Are You a linguistic learner </vt:lpstr>
      <vt:lpstr>Whom are we targeting?</vt:lpstr>
      <vt:lpstr>What to expect </vt:lpstr>
      <vt:lpstr>Resources</vt:lpstr>
    </vt:vector>
  </TitlesOfParts>
  <Company>Currituck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Perspectives: Arts &amp; Humanities based learning</dc:title>
  <dc:creator>CCS</dc:creator>
  <cp:lastModifiedBy>Image</cp:lastModifiedBy>
  <cp:revision>23</cp:revision>
  <dcterms:created xsi:type="dcterms:W3CDTF">2012-11-08T17:42:33Z</dcterms:created>
  <dcterms:modified xsi:type="dcterms:W3CDTF">2015-10-02T16:53:45Z</dcterms:modified>
</cp:coreProperties>
</file>