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4B6CD1-4810-48AF-9F94-4F9A0708AEBF}"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08A7E-00FA-4570-A5C7-DA5D66C2D129}" type="slidenum">
              <a:rPr lang="en-US" smtClean="0"/>
              <a:t>‹#›</a:t>
            </a:fld>
            <a:endParaRPr lang="en-US"/>
          </a:p>
        </p:txBody>
      </p:sp>
    </p:spTree>
    <p:extLst>
      <p:ext uri="{BB962C8B-B14F-4D97-AF65-F5344CB8AC3E}">
        <p14:creationId xmlns:p14="http://schemas.microsoft.com/office/powerpoint/2010/main" val="73611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4B6CD1-4810-48AF-9F94-4F9A0708AEBF}"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08A7E-00FA-4570-A5C7-DA5D66C2D129}" type="slidenum">
              <a:rPr lang="en-US" smtClean="0"/>
              <a:t>‹#›</a:t>
            </a:fld>
            <a:endParaRPr lang="en-US"/>
          </a:p>
        </p:txBody>
      </p:sp>
    </p:spTree>
    <p:extLst>
      <p:ext uri="{BB962C8B-B14F-4D97-AF65-F5344CB8AC3E}">
        <p14:creationId xmlns:p14="http://schemas.microsoft.com/office/powerpoint/2010/main" val="422015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4B6CD1-4810-48AF-9F94-4F9A0708AEBF}"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08A7E-00FA-4570-A5C7-DA5D66C2D129}" type="slidenum">
              <a:rPr lang="en-US" smtClean="0"/>
              <a:t>‹#›</a:t>
            </a:fld>
            <a:endParaRPr lang="en-US"/>
          </a:p>
        </p:txBody>
      </p:sp>
    </p:spTree>
    <p:extLst>
      <p:ext uri="{BB962C8B-B14F-4D97-AF65-F5344CB8AC3E}">
        <p14:creationId xmlns:p14="http://schemas.microsoft.com/office/powerpoint/2010/main" val="366356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4B6CD1-4810-48AF-9F94-4F9A0708AEBF}"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08A7E-00FA-4570-A5C7-DA5D66C2D129}" type="slidenum">
              <a:rPr lang="en-US" smtClean="0"/>
              <a:t>‹#›</a:t>
            </a:fld>
            <a:endParaRPr lang="en-US"/>
          </a:p>
        </p:txBody>
      </p:sp>
    </p:spTree>
    <p:extLst>
      <p:ext uri="{BB962C8B-B14F-4D97-AF65-F5344CB8AC3E}">
        <p14:creationId xmlns:p14="http://schemas.microsoft.com/office/powerpoint/2010/main" val="2103720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4B6CD1-4810-48AF-9F94-4F9A0708AEBF}"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08A7E-00FA-4570-A5C7-DA5D66C2D129}" type="slidenum">
              <a:rPr lang="en-US" smtClean="0"/>
              <a:t>‹#›</a:t>
            </a:fld>
            <a:endParaRPr lang="en-US"/>
          </a:p>
        </p:txBody>
      </p:sp>
    </p:spTree>
    <p:extLst>
      <p:ext uri="{BB962C8B-B14F-4D97-AF65-F5344CB8AC3E}">
        <p14:creationId xmlns:p14="http://schemas.microsoft.com/office/powerpoint/2010/main" val="358634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4B6CD1-4810-48AF-9F94-4F9A0708AEBF}"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08A7E-00FA-4570-A5C7-DA5D66C2D129}" type="slidenum">
              <a:rPr lang="en-US" smtClean="0"/>
              <a:t>‹#›</a:t>
            </a:fld>
            <a:endParaRPr lang="en-US"/>
          </a:p>
        </p:txBody>
      </p:sp>
    </p:spTree>
    <p:extLst>
      <p:ext uri="{BB962C8B-B14F-4D97-AF65-F5344CB8AC3E}">
        <p14:creationId xmlns:p14="http://schemas.microsoft.com/office/powerpoint/2010/main" val="2009424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4B6CD1-4810-48AF-9F94-4F9A0708AEBF}"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608A7E-00FA-4570-A5C7-DA5D66C2D129}" type="slidenum">
              <a:rPr lang="en-US" smtClean="0"/>
              <a:t>‹#›</a:t>
            </a:fld>
            <a:endParaRPr lang="en-US"/>
          </a:p>
        </p:txBody>
      </p:sp>
    </p:spTree>
    <p:extLst>
      <p:ext uri="{BB962C8B-B14F-4D97-AF65-F5344CB8AC3E}">
        <p14:creationId xmlns:p14="http://schemas.microsoft.com/office/powerpoint/2010/main" val="334480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4B6CD1-4810-48AF-9F94-4F9A0708AEBF}"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608A7E-00FA-4570-A5C7-DA5D66C2D129}" type="slidenum">
              <a:rPr lang="en-US" smtClean="0"/>
              <a:t>‹#›</a:t>
            </a:fld>
            <a:endParaRPr lang="en-US"/>
          </a:p>
        </p:txBody>
      </p:sp>
    </p:spTree>
    <p:extLst>
      <p:ext uri="{BB962C8B-B14F-4D97-AF65-F5344CB8AC3E}">
        <p14:creationId xmlns:p14="http://schemas.microsoft.com/office/powerpoint/2010/main" val="155835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B6CD1-4810-48AF-9F94-4F9A0708AEBF}"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608A7E-00FA-4570-A5C7-DA5D66C2D129}" type="slidenum">
              <a:rPr lang="en-US" smtClean="0"/>
              <a:t>‹#›</a:t>
            </a:fld>
            <a:endParaRPr lang="en-US"/>
          </a:p>
        </p:txBody>
      </p:sp>
    </p:spTree>
    <p:extLst>
      <p:ext uri="{BB962C8B-B14F-4D97-AF65-F5344CB8AC3E}">
        <p14:creationId xmlns:p14="http://schemas.microsoft.com/office/powerpoint/2010/main" val="110994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B6CD1-4810-48AF-9F94-4F9A0708AEBF}"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08A7E-00FA-4570-A5C7-DA5D66C2D129}" type="slidenum">
              <a:rPr lang="en-US" smtClean="0"/>
              <a:t>‹#›</a:t>
            </a:fld>
            <a:endParaRPr lang="en-US"/>
          </a:p>
        </p:txBody>
      </p:sp>
    </p:spTree>
    <p:extLst>
      <p:ext uri="{BB962C8B-B14F-4D97-AF65-F5344CB8AC3E}">
        <p14:creationId xmlns:p14="http://schemas.microsoft.com/office/powerpoint/2010/main" val="419742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B6CD1-4810-48AF-9F94-4F9A0708AEBF}"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08A7E-00FA-4570-A5C7-DA5D66C2D129}" type="slidenum">
              <a:rPr lang="en-US" smtClean="0"/>
              <a:t>‹#›</a:t>
            </a:fld>
            <a:endParaRPr lang="en-US"/>
          </a:p>
        </p:txBody>
      </p:sp>
    </p:spTree>
    <p:extLst>
      <p:ext uri="{BB962C8B-B14F-4D97-AF65-F5344CB8AC3E}">
        <p14:creationId xmlns:p14="http://schemas.microsoft.com/office/powerpoint/2010/main" val="233051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B6CD1-4810-48AF-9F94-4F9A0708AEBF}" type="datetimeFigureOut">
              <a:rPr lang="en-US" smtClean="0"/>
              <a:t>3/31/2014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08A7E-00FA-4570-A5C7-DA5D66C2D129}" type="slidenum">
              <a:rPr lang="en-US" smtClean="0"/>
              <a:t>‹#›</a:t>
            </a:fld>
            <a:endParaRPr lang="en-US"/>
          </a:p>
        </p:txBody>
      </p:sp>
    </p:spTree>
    <p:extLst>
      <p:ext uri="{BB962C8B-B14F-4D97-AF65-F5344CB8AC3E}">
        <p14:creationId xmlns:p14="http://schemas.microsoft.com/office/powerpoint/2010/main" val="2679167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Contraception</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124200"/>
            <a:ext cx="35909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Diaphragm</a:t>
            </a:r>
            <a:endParaRPr lang="en-US" dirty="0"/>
          </a:p>
        </p:txBody>
      </p:sp>
      <p:sp>
        <p:nvSpPr>
          <p:cNvPr id="3" name="Content Placeholder 2"/>
          <p:cNvSpPr>
            <a:spLocks noGrp="1"/>
          </p:cNvSpPr>
          <p:nvPr>
            <p:ph idx="1"/>
          </p:nvPr>
        </p:nvSpPr>
        <p:spPr/>
        <p:txBody>
          <a:bodyPr/>
          <a:lstStyle/>
          <a:p>
            <a:r>
              <a:rPr lang="en-US" dirty="0" smtClean="0"/>
              <a:t>Effective rates for Diaphragm are 80-85% in preventing pregnancies.</a:t>
            </a:r>
          </a:p>
          <a:p>
            <a:r>
              <a:rPr lang="en-US" dirty="0" smtClean="0"/>
              <a:t>Easy to position incorrectly</a:t>
            </a:r>
          </a:p>
          <a:p>
            <a:r>
              <a:rPr lang="en-US" dirty="0" smtClean="0"/>
              <a:t>Must be inserted directly before sexual activity.</a:t>
            </a:r>
            <a:endParaRPr lang="en-US" dirty="0"/>
          </a:p>
        </p:txBody>
      </p:sp>
    </p:spTree>
    <p:extLst>
      <p:ext uri="{BB962C8B-B14F-4D97-AF65-F5344CB8AC3E}">
        <p14:creationId xmlns:p14="http://schemas.microsoft.com/office/powerpoint/2010/main" val="409253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Sponge</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0"/>
            <a:ext cx="413385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21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Sponge</a:t>
            </a:r>
            <a:endParaRPr lang="en-US" dirty="0"/>
          </a:p>
        </p:txBody>
      </p:sp>
      <p:sp>
        <p:nvSpPr>
          <p:cNvPr id="3" name="Content Placeholder 2"/>
          <p:cNvSpPr>
            <a:spLocks noGrp="1"/>
          </p:cNvSpPr>
          <p:nvPr>
            <p:ph idx="1"/>
          </p:nvPr>
        </p:nvSpPr>
        <p:spPr/>
        <p:txBody>
          <a:bodyPr>
            <a:normAutofit lnSpcReduction="10000"/>
          </a:bodyPr>
          <a:lstStyle/>
          <a:p>
            <a:r>
              <a:rPr lang="en-US" dirty="0" smtClean="0"/>
              <a:t>Barrier device that can be inserted up to 24 hours before sex.</a:t>
            </a:r>
          </a:p>
          <a:p>
            <a:r>
              <a:rPr lang="en-US" dirty="0" smtClean="0"/>
              <a:t>Effective rates are as high as 91% if used correctly and before every sexual encounter.</a:t>
            </a:r>
          </a:p>
          <a:p>
            <a:r>
              <a:rPr lang="en-US" dirty="0" smtClean="0"/>
              <a:t>Most must be wet prior to insertion.</a:t>
            </a:r>
          </a:p>
          <a:p>
            <a:r>
              <a:rPr lang="en-US" dirty="0" smtClean="0"/>
              <a:t>Must remain in place for at least six hours after sex.</a:t>
            </a:r>
          </a:p>
          <a:p>
            <a:r>
              <a:rPr lang="en-US" dirty="0" smtClean="0"/>
              <a:t>Combines the barrier of the material with a spermicide to kill sperm.</a:t>
            </a:r>
            <a:endParaRPr lang="en-US" dirty="0"/>
          </a:p>
        </p:txBody>
      </p:sp>
    </p:spTree>
    <p:extLst>
      <p:ext uri="{BB962C8B-B14F-4D97-AF65-F5344CB8AC3E}">
        <p14:creationId xmlns:p14="http://schemas.microsoft.com/office/powerpoint/2010/main" val="429112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Birth Control</a:t>
            </a:r>
            <a:endParaRPr lang="en-US" dirty="0"/>
          </a:p>
        </p:txBody>
      </p:sp>
      <p:sp>
        <p:nvSpPr>
          <p:cNvPr id="3" name="Content Placeholder 2"/>
          <p:cNvSpPr>
            <a:spLocks noGrp="1"/>
          </p:cNvSpPr>
          <p:nvPr>
            <p:ph idx="1"/>
          </p:nvPr>
        </p:nvSpPr>
        <p:spPr/>
        <p:txBody>
          <a:bodyPr/>
          <a:lstStyle/>
          <a:p>
            <a:r>
              <a:rPr lang="en-US" dirty="0" smtClean="0"/>
              <a:t>Birth Control Pill “the pill”</a:t>
            </a:r>
          </a:p>
          <a:p>
            <a:r>
              <a:rPr lang="en-US" dirty="0" err="1" smtClean="0"/>
              <a:t>Implanon</a:t>
            </a:r>
            <a:endParaRPr lang="en-US" dirty="0" smtClean="0"/>
          </a:p>
          <a:p>
            <a:r>
              <a:rPr lang="en-US" dirty="0" smtClean="0"/>
              <a:t>Vaginal Ring</a:t>
            </a:r>
          </a:p>
          <a:p>
            <a:r>
              <a:rPr lang="en-US" dirty="0" smtClean="0"/>
              <a:t>Skin Patches</a:t>
            </a:r>
          </a:p>
          <a:p>
            <a:r>
              <a:rPr lang="en-US" dirty="0" smtClean="0"/>
              <a:t>Plan B</a:t>
            </a:r>
          </a:p>
          <a:p>
            <a:r>
              <a:rPr lang="en-US" dirty="0" smtClean="0"/>
              <a:t>IUD</a:t>
            </a:r>
          </a:p>
          <a:p>
            <a:r>
              <a:rPr lang="en-US" dirty="0" err="1" smtClean="0"/>
              <a:t>Depo</a:t>
            </a:r>
            <a:endParaRPr lang="en-US" dirty="0"/>
          </a:p>
        </p:txBody>
      </p:sp>
    </p:spTree>
    <p:extLst>
      <p:ext uri="{BB962C8B-B14F-4D97-AF65-F5344CB8AC3E}">
        <p14:creationId xmlns:p14="http://schemas.microsoft.com/office/powerpoint/2010/main" val="59704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Control Pill</a:t>
            </a:r>
            <a:endParaRPr lang="en-US" dirty="0"/>
          </a:p>
        </p:txBody>
      </p:sp>
      <p:sp>
        <p:nvSpPr>
          <p:cNvPr id="3" name="Content Placeholder 2"/>
          <p:cNvSpPr>
            <a:spLocks noGrp="1"/>
          </p:cNvSpPr>
          <p:nvPr>
            <p:ph idx="1"/>
          </p:nvPr>
        </p:nvSpPr>
        <p:spPr/>
        <p:txBody>
          <a:bodyPr/>
          <a:lstStyle/>
          <a:p>
            <a:r>
              <a:rPr lang="en-US" dirty="0" smtClean="0"/>
              <a:t>Pills taken to chemically inhibit pregnancy</a:t>
            </a:r>
          </a:p>
          <a:p>
            <a:r>
              <a:rPr lang="en-US" dirty="0" smtClean="0"/>
              <a:t>Must be taken regularly at same time for maximum effectiveness.</a:t>
            </a:r>
          </a:p>
          <a:p>
            <a:r>
              <a:rPr lang="en-US" dirty="0" smtClean="0"/>
              <a:t>98-99% effective when used correctly.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4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Vaginal Ring</a:t>
            </a:r>
            <a:endParaRPr lang="en-US" dirty="0"/>
          </a:p>
        </p:txBody>
      </p:sp>
      <p:sp>
        <p:nvSpPr>
          <p:cNvPr id="3" name="Content Placeholder 2"/>
          <p:cNvSpPr>
            <a:spLocks noGrp="1"/>
          </p:cNvSpPr>
          <p:nvPr>
            <p:ph idx="1"/>
          </p:nvPr>
        </p:nvSpPr>
        <p:spPr/>
        <p:txBody>
          <a:bodyPr/>
          <a:lstStyle/>
          <a:p>
            <a:r>
              <a:rPr lang="en-US" dirty="0" err="1" smtClean="0"/>
              <a:t>Nuva</a:t>
            </a:r>
            <a:r>
              <a:rPr lang="en-US" dirty="0" smtClean="0"/>
              <a:t> Ring is a flexible plastic ring inserted into the vagina and left for one month. </a:t>
            </a:r>
          </a:p>
          <a:p>
            <a:r>
              <a:rPr lang="en-US" dirty="0" smtClean="0"/>
              <a:t>It releases chemicals that prevent egg fertilization</a:t>
            </a:r>
          </a:p>
          <a:p>
            <a:r>
              <a:rPr lang="en-US" dirty="0" smtClean="0"/>
              <a:t>Can be dislodged during sex, just clean and re-insert</a:t>
            </a:r>
          </a:p>
          <a:p>
            <a:r>
              <a:rPr lang="en-US" dirty="0" smtClean="0"/>
              <a:t>Up to 95% effective when used correctly.</a:t>
            </a:r>
            <a:endParaRPr lang="en-US" dirty="0"/>
          </a:p>
        </p:txBody>
      </p:sp>
    </p:spTree>
    <p:extLst>
      <p:ext uri="{BB962C8B-B14F-4D97-AF65-F5344CB8AC3E}">
        <p14:creationId xmlns:p14="http://schemas.microsoft.com/office/powerpoint/2010/main" val="1031695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Nuva</a:t>
            </a:r>
            <a:r>
              <a:rPr lang="en-US" dirty="0" smtClean="0"/>
              <a:t> Ring</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1676400"/>
            <a:ext cx="82010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3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IUD</a:t>
            </a:r>
            <a:endParaRPr lang="en-US" dirty="0"/>
          </a:p>
        </p:txBody>
      </p:sp>
      <p:sp>
        <p:nvSpPr>
          <p:cNvPr id="3" name="Content Placeholder 2"/>
          <p:cNvSpPr>
            <a:spLocks noGrp="1"/>
          </p:cNvSpPr>
          <p:nvPr>
            <p:ph idx="1"/>
          </p:nvPr>
        </p:nvSpPr>
        <p:spPr/>
        <p:txBody>
          <a:bodyPr>
            <a:normAutofit lnSpcReduction="10000"/>
          </a:bodyPr>
          <a:lstStyle/>
          <a:p>
            <a:r>
              <a:rPr lang="en-US" dirty="0" smtClean="0"/>
              <a:t>Intra Uterine Device (IUD)- is a instrument inserted through the cervix and placed at the bottom of the uterus and prevents fertilization of the egg.</a:t>
            </a:r>
          </a:p>
          <a:p>
            <a:r>
              <a:rPr lang="en-US" dirty="0" smtClean="0"/>
              <a:t>IUD can be left in place for up to five years.</a:t>
            </a:r>
          </a:p>
          <a:p>
            <a:r>
              <a:rPr lang="en-US" dirty="0" smtClean="0"/>
              <a:t>Features a quicker return to fertility rate much faster than most chemical contraceptives.</a:t>
            </a:r>
          </a:p>
          <a:p>
            <a:r>
              <a:rPr lang="en-US" dirty="0" smtClean="0"/>
              <a:t>99% effective at preventing pregnancy. Must be inserted and removed by a doctor.</a:t>
            </a:r>
            <a:endParaRPr lang="en-US" dirty="0"/>
          </a:p>
        </p:txBody>
      </p:sp>
    </p:spTree>
    <p:extLst>
      <p:ext uri="{BB962C8B-B14F-4D97-AF65-F5344CB8AC3E}">
        <p14:creationId xmlns:p14="http://schemas.microsoft.com/office/powerpoint/2010/main" val="408503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Mirena</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752600"/>
            <a:ext cx="24765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981200"/>
            <a:ext cx="4495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343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Patch</a:t>
            </a:r>
            <a:endParaRPr lang="en-US" dirty="0"/>
          </a:p>
        </p:txBody>
      </p:sp>
      <p:sp>
        <p:nvSpPr>
          <p:cNvPr id="3" name="Content Placeholder 2"/>
          <p:cNvSpPr>
            <a:spLocks noGrp="1"/>
          </p:cNvSpPr>
          <p:nvPr>
            <p:ph idx="1"/>
          </p:nvPr>
        </p:nvSpPr>
        <p:spPr/>
        <p:txBody>
          <a:bodyPr/>
          <a:lstStyle/>
          <a:p>
            <a:r>
              <a:rPr lang="en-US" dirty="0" err="1" smtClean="0"/>
              <a:t>Orthro</a:t>
            </a:r>
            <a:r>
              <a:rPr lang="en-US" dirty="0" smtClean="0"/>
              <a:t> </a:t>
            </a:r>
            <a:r>
              <a:rPr lang="en-US" dirty="0" err="1" smtClean="0"/>
              <a:t>Evra</a:t>
            </a:r>
            <a:r>
              <a:rPr lang="en-US" dirty="0" smtClean="0"/>
              <a:t> is a patch applied to the skin and works similar to the birth control pill.</a:t>
            </a:r>
          </a:p>
          <a:p>
            <a:r>
              <a:rPr lang="en-US" dirty="0" smtClean="0"/>
              <a:t>Patch is left in place for one week.</a:t>
            </a:r>
          </a:p>
          <a:p>
            <a:r>
              <a:rPr lang="en-US" dirty="0" smtClean="0"/>
              <a:t>Delivers a high dose of estrogen, so there is a higher than normal risk of blood clots or stroke using the patch. 60% more estrogen than the pill.</a:t>
            </a:r>
            <a:endParaRPr lang="en-US" dirty="0"/>
          </a:p>
        </p:txBody>
      </p:sp>
    </p:spTree>
    <p:extLst>
      <p:ext uri="{BB962C8B-B14F-4D97-AF65-F5344CB8AC3E}">
        <p14:creationId xmlns:p14="http://schemas.microsoft.com/office/powerpoint/2010/main" val="314246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Contraception</a:t>
            </a:r>
            <a:endParaRPr lang="en-US" dirty="0"/>
          </a:p>
        </p:txBody>
      </p:sp>
      <p:sp>
        <p:nvSpPr>
          <p:cNvPr id="3" name="Content Placeholder 2"/>
          <p:cNvSpPr>
            <a:spLocks noGrp="1"/>
          </p:cNvSpPr>
          <p:nvPr>
            <p:ph idx="1"/>
          </p:nvPr>
        </p:nvSpPr>
        <p:spPr/>
        <p:txBody>
          <a:bodyPr/>
          <a:lstStyle/>
          <a:p>
            <a:r>
              <a:rPr lang="en-US" dirty="0" smtClean="0"/>
              <a:t>3.3 million pregnancies are unplanned each year</a:t>
            </a:r>
          </a:p>
          <a:p>
            <a:r>
              <a:rPr lang="en-US" dirty="0" smtClean="0"/>
              <a:t>North Carolina featured 50-56 per 1000 in 2008</a:t>
            </a:r>
          </a:p>
          <a:p>
            <a:r>
              <a:rPr lang="en-US" dirty="0" smtClean="0"/>
              <a:t>We all know someone who had an unplanned pregnancy many times these are teen agers when this occurred.</a:t>
            </a:r>
            <a:endParaRPr lang="en-US" dirty="0"/>
          </a:p>
        </p:txBody>
      </p:sp>
    </p:spTree>
    <p:extLst>
      <p:ext uri="{BB962C8B-B14F-4D97-AF65-F5344CB8AC3E}">
        <p14:creationId xmlns:p14="http://schemas.microsoft.com/office/powerpoint/2010/main" val="4135985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Orthro</a:t>
            </a:r>
            <a:r>
              <a:rPr lang="en-US" dirty="0" smtClean="0"/>
              <a:t> </a:t>
            </a:r>
            <a:r>
              <a:rPr lang="en-US" dirty="0" err="1" smtClean="0"/>
              <a:t>Evra</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133600"/>
            <a:ext cx="46672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46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Implanon</a:t>
            </a:r>
            <a:endParaRPr lang="en-US" dirty="0"/>
          </a:p>
        </p:txBody>
      </p:sp>
      <p:sp>
        <p:nvSpPr>
          <p:cNvPr id="3" name="Content Placeholder 2"/>
          <p:cNvSpPr>
            <a:spLocks noGrp="1"/>
          </p:cNvSpPr>
          <p:nvPr>
            <p:ph idx="1"/>
          </p:nvPr>
        </p:nvSpPr>
        <p:spPr/>
        <p:txBody>
          <a:bodyPr>
            <a:normAutofit lnSpcReduction="10000"/>
          </a:bodyPr>
          <a:lstStyle/>
          <a:p>
            <a:r>
              <a:rPr lang="en-US" dirty="0" smtClean="0"/>
              <a:t>Implants are inserted under the skin and release chemicals to “fool the body into thinking it is pregnant already” they are as close to 100% effective as any contraceptive. </a:t>
            </a:r>
          </a:p>
          <a:p>
            <a:r>
              <a:rPr lang="en-US" dirty="0" smtClean="0"/>
              <a:t>They like ALL chemical birth control offer ZERO protection against STDs</a:t>
            </a:r>
          </a:p>
          <a:p>
            <a:r>
              <a:rPr lang="en-US" dirty="0" smtClean="0"/>
              <a:t>Expensive without medical insurance ($approx. $800)</a:t>
            </a:r>
          </a:p>
          <a:p>
            <a:r>
              <a:rPr lang="en-US" dirty="0" smtClean="0"/>
              <a:t> </a:t>
            </a:r>
            <a:endParaRPr lang="en-US" dirty="0"/>
          </a:p>
        </p:txBody>
      </p:sp>
    </p:spTree>
    <p:extLst>
      <p:ext uri="{BB962C8B-B14F-4D97-AF65-F5344CB8AC3E}">
        <p14:creationId xmlns:p14="http://schemas.microsoft.com/office/powerpoint/2010/main" val="192092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Implanon</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2286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6400"/>
            <a:ext cx="38100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8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Depo</a:t>
            </a:r>
            <a:endParaRPr lang="en-US" dirty="0"/>
          </a:p>
        </p:txBody>
      </p:sp>
      <p:sp>
        <p:nvSpPr>
          <p:cNvPr id="3" name="Content Placeholder 2"/>
          <p:cNvSpPr>
            <a:spLocks noGrp="1"/>
          </p:cNvSpPr>
          <p:nvPr>
            <p:ph idx="1"/>
          </p:nvPr>
        </p:nvSpPr>
        <p:spPr/>
        <p:txBody>
          <a:bodyPr/>
          <a:lstStyle/>
          <a:p>
            <a:r>
              <a:rPr lang="en-US" dirty="0" err="1" smtClean="0"/>
              <a:t>Depo</a:t>
            </a:r>
            <a:r>
              <a:rPr lang="en-US" dirty="0" smtClean="0"/>
              <a:t> is a shot that is taken every three months and if taken on the correct schedule is almost as effective as </a:t>
            </a:r>
            <a:r>
              <a:rPr lang="en-US" dirty="0" err="1" smtClean="0"/>
              <a:t>implanon</a:t>
            </a:r>
            <a:r>
              <a:rPr lang="en-US" dirty="0" smtClean="0"/>
              <a:t>.</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76600"/>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871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B</a:t>
            </a:r>
            <a:endParaRPr lang="en-US" dirty="0"/>
          </a:p>
        </p:txBody>
      </p:sp>
      <p:sp>
        <p:nvSpPr>
          <p:cNvPr id="3" name="Content Placeholder 2"/>
          <p:cNvSpPr>
            <a:spLocks noGrp="1"/>
          </p:cNvSpPr>
          <p:nvPr>
            <p:ph idx="1"/>
          </p:nvPr>
        </p:nvSpPr>
        <p:spPr/>
        <p:txBody>
          <a:bodyPr/>
          <a:lstStyle/>
          <a:p>
            <a:r>
              <a:rPr lang="en-US" dirty="0" smtClean="0"/>
              <a:t>Plan B is the “morning after pill”, it is designed to prevent ovulation or to prevent the fertilized egg from implanting in the uterus, it is not effective if the person is already pregnant. </a:t>
            </a:r>
          </a:p>
          <a:p>
            <a:r>
              <a:rPr lang="en-US" dirty="0" smtClean="0"/>
              <a:t>Plan B DOES NOT cause a miscarriage like some oral “after sex” contraceptives.</a:t>
            </a:r>
            <a:endParaRPr lang="en-US" dirty="0"/>
          </a:p>
        </p:txBody>
      </p:sp>
    </p:spTree>
    <p:extLst>
      <p:ext uri="{BB962C8B-B14F-4D97-AF65-F5344CB8AC3E}">
        <p14:creationId xmlns:p14="http://schemas.microsoft.com/office/powerpoint/2010/main" val="2303224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Contraception</a:t>
            </a:r>
            <a:endParaRPr lang="en-US" dirty="0"/>
          </a:p>
        </p:txBody>
      </p:sp>
      <p:sp>
        <p:nvSpPr>
          <p:cNvPr id="3" name="Content Placeholder 2"/>
          <p:cNvSpPr>
            <a:spLocks noGrp="1"/>
          </p:cNvSpPr>
          <p:nvPr>
            <p:ph idx="1"/>
          </p:nvPr>
        </p:nvSpPr>
        <p:spPr/>
        <p:txBody>
          <a:bodyPr>
            <a:normAutofit lnSpcReduction="10000"/>
          </a:bodyPr>
          <a:lstStyle/>
          <a:p>
            <a:r>
              <a:rPr lang="en-US" dirty="0" smtClean="0"/>
              <a:t>Abstinence is the only form of birth control that is completely 100% effective all the time. </a:t>
            </a:r>
          </a:p>
          <a:p>
            <a:r>
              <a:rPr lang="en-US" dirty="0" smtClean="0"/>
              <a:t>If you feel that the time is right to discuss contraception than it is important to discuss with your medical professional and get current and up to date statistics and information from someone who is best suited to make suggestions based on your own medical history and situations.</a:t>
            </a:r>
            <a:endParaRPr lang="en-US" dirty="0"/>
          </a:p>
        </p:txBody>
      </p:sp>
    </p:spTree>
    <p:extLst>
      <p:ext uri="{BB962C8B-B14F-4D97-AF65-F5344CB8AC3E}">
        <p14:creationId xmlns:p14="http://schemas.microsoft.com/office/powerpoint/2010/main" val="2726956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9324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Contraception</a:t>
            </a:r>
            <a:endParaRPr lang="en-US" dirty="0"/>
          </a:p>
        </p:txBody>
      </p:sp>
      <p:sp>
        <p:nvSpPr>
          <p:cNvPr id="3" name="Content Placeholder 2"/>
          <p:cNvSpPr>
            <a:spLocks noGrp="1"/>
          </p:cNvSpPr>
          <p:nvPr>
            <p:ph idx="1"/>
          </p:nvPr>
        </p:nvSpPr>
        <p:spPr/>
        <p:txBody>
          <a:bodyPr/>
          <a:lstStyle/>
          <a:p>
            <a:r>
              <a:rPr lang="en-US" dirty="0" smtClean="0"/>
              <a:t>Two main types Barrier and Chemical</a:t>
            </a:r>
          </a:p>
          <a:p>
            <a:r>
              <a:rPr lang="en-US" dirty="0" smtClean="0"/>
              <a:t>Barrier Contraception creates a barrier that the sperm cells cannot pass through.</a:t>
            </a:r>
          </a:p>
          <a:p>
            <a:r>
              <a:rPr lang="en-US" dirty="0" smtClean="0"/>
              <a:t>Chemical Birth Control chemically inhibits the fertilization process.</a:t>
            </a:r>
            <a:endParaRPr lang="en-US" dirty="0"/>
          </a:p>
        </p:txBody>
      </p:sp>
    </p:spTree>
    <p:extLst>
      <p:ext uri="{BB962C8B-B14F-4D97-AF65-F5344CB8AC3E}">
        <p14:creationId xmlns:p14="http://schemas.microsoft.com/office/powerpoint/2010/main" val="100920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Condom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81200"/>
            <a:ext cx="260032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35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Condom</a:t>
            </a:r>
            <a:endParaRPr lang="en-US" dirty="0"/>
          </a:p>
        </p:txBody>
      </p:sp>
      <p:sp>
        <p:nvSpPr>
          <p:cNvPr id="3" name="Content Placeholder 2"/>
          <p:cNvSpPr>
            <a:spLocks noGrp="1"/>
          </p:cNvSpPr>
          <p:nvPr>
            <p:ph idx="1"/>
          </p:nvPr>
        </p:nvSpPr>
        <p:spPr/>
        <p:txBody>
          <a:bodyPr/>
          <a:lstStyle/>
          <a:p>
            <a:r>
              <a:rPr lang="en-US" dirty="0" smtClean="0"/>
              <a:t>Female Condoms are between 75-82% effective depending on whether or not they are inserted correctly.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0"/>
            <a:ext cx="47625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65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Condom</a:t>
            </a:r>
            <a:endParaRPr lang="en-US" dirty="0"/>
          </a:p>
        </p:txBody>
      </p:sp>
      <p:sp>
        <p:nvSpPr>
          <p:cNvPr id="3" name="Content Placeholder 2"/>
          <p:cNvSpPr>
            <a:spLocks noGrp="1"/>
          </p:cNvSpPr>
          <p:nvPr>
            <p:ph idx="1"/>
          </p:nvPr>
        </p:nvSpPr>
        <p:spPr/>
        <p:txBody>
          <a:bodyPr/>
          <a:lstStyle/>
          <a:p>
            <a:r>
              <a:rPr lang="en-US" dirty="0" smtClean="0"/>
              <a:t>Female Condoms are awkward to use and expensive when compared to male condoms.</a:t>
            </a:r>
          </a:p>
          <a:p>
            <a:r>
              <a:rPr lang="en-US" dirty="0" smtClean="0"/>
              <a:t>Cannot be used with a male condom, will break</a:t>
            </a:r>
          </a:p>
          <a:p>
            <a:r>
              <a:rPr lang="en-US" dirty="0" smtClean="0"/>
              <a:t>Must be inserted prior to sexual intercourse.</a:t>
            </a:r>
          </a:p>
          <a:p>
            <a:r>
              <a:rPr lang="en-US" dirty="0" smtClean="0"/>
              <a:t>Should be checked for punctures after sexual intercourse.</a:t>
            </a:r>
            <a:endParaRPr lang="en-US" dirty="0"/>
          </a:p>
        </p:txBody>
      </p:sp>
    </p:spTree>
    <p:extLst>
      <p:ext uri="{BB962C8B-B14F-4D97-AF65-F5344CB8AC3E}">
        <p14:creationId xmlns:p14="http://schemas.microsoft.com/office/powerpoint/2010/main" val="61105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Male Condom</a:t>
            </a:r>
            <a:endParaRPr lang="en-US" dirty="0"/>
          </a:p>
        </p:txBody>
      </p:sp>
      <p:sp>
        <p:nvSpPr>
          <p:cNvPr id="3" name="Content Placeholder 2"/>
          <p:cNvSpPr>
            <a:spLocks noGrp="1"/>
          </p:cNvSpPr>
          <p:nvPr>
            <p:ph idx="1"/>
          </p:nvPr>
        </p:nvSpPr>
        <p:spPr/>
        <p:txBody>
          <a:bodyPr>
            <a:normAutofit lnSpcReduction="10000"/>
          </a:bodyPr>
          <a:lstStyle/>
          <a:p>
            <a:r>
              <a:rPr lang="en-US" dirty="0" smtClean="0"/>
              <a:t>Highly effective</a:t>
            </a:r>
          </a:p>
          <a:p>
            <a:r>
              <a:rPr lang="en-US" dirty="0" smtClean="0"/>
              <a:t>Up to 98% effective</a:t>
            </a:r>
          </a:p>
          <a:p>
            <a:endParaRPr lang="en-US" dirty="0"/>
          </a:p>
          <a:p>
            <a:r>
              <a:rPr lang="en-US" dirty="0" smtClean="0"/>
              <a:t>Protects against pregnancy and sexually transmitted infections</a:t>
            </a:r>
          </a:p>
          <a:p>
            <a:r>
              <a:rPr lang="en-US" dirty="0" smtClean="0"/>
              <a:t>Free at state health centers</a:t>
            </a:r>
          </a:p>
          <a:p>
            <a:r>
              <a:rPr lang="en-US" dirty="0" smtClean="0"/>
              <a:t>Very cost effective form of birth control</a:t>
            </a:r>
          </a:p>
          <a:p>
            <a:r>
              <a:rPr lang="en-US" dirty="0" smtClean="0"/>
              <a:t>Easy to use correctly</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33432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25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Diaphragm</a:t>
            </a:r>
            <a:endParaRPr lang="en-US" dirty="0"/>
          </a:p>
        </p:txBody>
      </p:sp>
      <p:sp>
        <p:nvSpPr>
          <p:cNvPr id="3" name="Content Placeholder 2"/>
          <p:cNvSpPr>
            <a:spLocks noGrp="1"/>
          </p:cNvSpPr>
          <p:nvPr>
            <p:ph idx="1"/>
          </p:nvPr>
        </p:nvSpPr>
        <p:spPr/>
        <p:txBody>
          <a:bodyPr/>
          <a:lstStyle/>
          <a:p>
            <a:r>
              <a:rPr lang="en-US" dirty="0" smtClean="0"/>
              <a:t>Female Diaphragm is a barrier device inserted prior to sexual activity designed to block sperm from getting to uterus.</a:t>
            </a:r>
          </a:p>
          <a:p>
            <a:r>
              <a:rPr lang="en-US" dirty="0" smtClean="0"/>
              <a:t>Must be used with a contraceptive foam</a:t>
            </a:r>
          </a:p>
          <a:p>
            <a:r>
              <a:rPr lang="en-US" dirty="0" smtClean="0"/>
              <a:t>Must be measured to ensure correct fit. </a:t>
            </a:r>
          </a:p>
          <a:p>
            <a:r>
              <a:rPr lang="en-US" dirty="0" smtClean="0"/>
              <a:t>Fragile, they are easily punctured</a:t>
            </a:r>
          </a:p>
          <a:p>
            <a:endParaRPr lang="en-US" dirty="0"/>
          </a:p>
        </p:txBody>
      </p:sp>
    </p:spTree>
    <p:extLst>
      <p:ext uri="{BB962C8B-B14F-4D97-AF65-F5344CB8AC3E}">
        <p14:creationId xmlns:p14="http://schemas.microsoft.com/office/powerpoint/2010/main" val="38330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Diaphragm</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86200"/>
            <a:ext cx="60007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525" y="1600200"/>
            <a:ext cx="278130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734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726</Words>
  <Application>Microsoft Office PowerPoint</Application>
  <PresentationFormat>On-screen Show (4:3)</PresentationFormat>
  <Paragraphs>89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Contraception</vt:lpstr>
      <vt:lpstr>Contraception</vt:lpstr>
      <vt:lpstr>Contraception</vt:lpstr>
      <vt:lpstr>Female Condom</vt:lpstr>
      <vt:lpstr>Female Condom</vt:lpstr>
      <vt:lpstr>Female Condom</vt:lpstr>
      <vt:lpstr>Male Condom</vt:lpstr>
      <vt:lpstr>Diaphragm</vt:lpstr>
      <vt:lpstr>Diaphragm</vt:lpstr>
      <vt:lpstr>Diaphragm</vt:lpstr>
      <vt:lpstr>Sponge</vt:lpstr>
      <vt:lpstr>Sponge</vt:lpstr>
      <vt:lpstr>Chemical Birth Control</vt:lpstr>
      <vt:lpstr>Birth Control Pill</vt:lpstr>
      <vt:lpstr>Vaginal Ring</vt:lpstr>
      <vt:lpstr>Nuva Ring</vt:lpstr>
      <vt:lpstr>IUD</vt:lpstr>
      <vt:lpstr>Mirena</vt:lpstr>
      <vt:lpstr>Patch</vt:lpstr>
      <vt:lpstr>Orthro Evra</vt:lpstr>
      <vt:lpstr>Implanon</vt:lpstr>
      <vt:lpstr>Implanon</vt:lpstr>
      <vt:lpstr>Depo</vt:lpstr>
      <vt:lpstr>Plan B</vt:lpstr>
      <vt:lpstr>Contraception</vt:lpstr>
      <vt:lpstr>PowerPoint Presentation</vt:lpstr>
    </vt:vector>
  </TitlesOfParts>
  <Company>Currituck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Contraception</dc:title>
  <dc:creator>CCS</dc:creator>
  <cp:lastModifiedBy>CCS</cp:lastModifiedBy>
  <cp:revision>20</cp:revision>
  <dcterms:created xsi:type="dcterms:W3CDTF">2014-03-31T17:30:22Z</dcterms:created>
  <dcterms:modified xsi:type="dcterms:W3CDTF">2014-03-31T18:59:51Z</dcterms:modified>
</cp:coreProperties>
</file>