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Lst>
  <p:sldSz cy="9144000" cx="6858000"/>
  <p:notesSz cx="6858000" cy="9144000"/>
  <p:embeddedFontLst>
    <p:embeddedFont>
      <p:font typeface="Barlow Condensed Medium"/>
      <p:regular r:id="rId7"/>
      <p:bold r:id="rId8"/>
      <p:italic r:id="rId9"/>
      <p:boldItalic r:id="rId10"/>
    </p:embeddedFont>
    <p:embeddedFont>
      <p:font typeface="Barlow Condensed"/>
      <p:regular r:id="rId11"/>
      <p:bold r:id="rId12"/>
      <p:italic r:id="rId13"/>
      <p:boldItalic r:id="rId14"/>
    </p:embeddedFont>
    <p:embeddedFont>
      <p:font typeface="Tahoma"/>
      <p:regular r:id="rId15"/>
      <p:bold r:id="rId16"/>
    </p:embeddedFont>
    <p:embeddedFont>
      <p:font typeface="Barlow Condensed Light"/>
      <p:regular r:id="rId17"/>
      <p:bold r:id="rId18"/>
      <p:italic r:id="rId19"/>
      <p:boldItalic r:id="rId20"/>
    </p:embeddedFont>
    <p:embeddedFont>
      <p:font typeface="Barl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57">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57"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Light-boldItalic.fntdata"/><Relationship Id="rId11" Type="http://schemas.openxmlformats.org/officeDocument/2006/relationships/font" Target="fonts/BarlowCondensed-regular.fntdata"/><Relationship Id="rId22" Type="http://schemas.openxmlformats.org/officeDocument/2006/relationships/font" Target="fonts/Barlow-bold.fntdata"/><Relationship Id="rId10" Type="http://schemas.openxmlformats.org/officeDocument/2006/relationships/font" Target="fonts/BarlowCondensedMedium-boldItalic.fntdata"/><Relationship Id="rId21" Type="http://schemas.openxmlformats.org/officeDocument/2006/relationships/font" Target="fonts/Barlow-regular.fntdata"/><Relationship Id="rId13" Type="http://schemas.openxmlformats.org/officeDocument/2006/relationships/font" Target="fonts/BarlowCondensed-italic.fntdata"/><Relationship Id="rId24" Type="http://schemas.openxmlformats.org/officeDocument/2006/relationships/font" Target="fonts/Barlow-boldItalic.fntdata"/><Relationship Id="rId12" Type="http://schemas.openxmlformats.org/officeDocument/2006/relationships/font" Target="fonts/BarlowCondensed-bold.fntdata"/><Relationship Id="rId23"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BarlowCondensedMedium-italic.fntdata"/><Relationship Id="rId15" Type="http://schemas.openxmlformats.org/officeDocument/2006/relationships/font" Target="fonts/Tahoma-regular.fntdata"/><Relationship Id="rId14" Type="http://schemas.openxmlformats.org/officeDocument/2006/relationships/font" Target="fonts/BarlowCondensed-boldItalic.fntdata"/><Relationship Id="rId17" Type="http://schemas.openxmlformats.org/officeDocument/2006/relationships/font" Target="fonts/BarlowCondensedLight-regular.fntdata"/><Relationship Id="rId16" Type="http://schemas.openxmlformats.org/officeDocument/2006/relationships/font" Target="fonts/Tahoma-bold.fntdata"/><Relationship Id="rId5" Type="http://schemas.openxmlformats.org/officeDocument/2006/relationships/notesMaster" Target="notesMasters/notesMaster1.xml"/><Relationship Id="rId19" Type="http://schemas.openxmlformats.org/officeDocument/2006/relationships/font" Target="fonts/BarlowCondensedLight-italic.fntdata"/><Relationship Id="rId6" Type="http://schemas.openxmlformats.org/officeDocument/2006/relationships/slide" Target="slides/slide1.xml"/><Relationship Id="rId18" Type="http://schemas.openxmlformats.org/officeDocument/2006/relationships/font" Target="fonts/BarlowCondensedLight-bold.fntdata"/><Relationship Id="rId7" Type="http://schemas.openxmlformats.org/officeDocument/2006/relationships/font" Target="fonts/BarlowCondensedMedium-regular.fntdata"/><Relationship Id="rId8" Type="http://schemas.openxmlformats.org/officeDocument/2006/relationships/font" Target="fonts/BarlowCondensed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78fdb8263_0_27:notes"/>
          <p:cNvSpPr/>
          <p:nvPr>
            <p:ph idx="2" type="sldImg"/>
          </p:nvPr>
        </p:nvSpPr>
        <p:spPr>
          <a:xfrm>
            <a:off x="2143425"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78fdb826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hyperlink" Target="https://docs.google.com/document/d/1oElhVW6PD2k4ZjSZBXBJb8aEP3QElILefQ56tN-dSh0/edit?usp=sharing" TargetMode="External"/><Relationship Id="rId10" Type="http://schemas.openxmlformats.org/officeDocument/2006/relationships/hyperlink" Target="https://play.google.com/store/apps/details?id=com.brightarrow.ccs&amp;hl=en_US" TargetMode="External"/><Relationship Id="rId13" Type="http://schemas.openxmlformats.org/officeDocument/2006/relationships/hyperlink" Target="https://docs.google.com/document/d/1YA483qdUXciFRzSxYcIiz4gFccRs_P7eDbQrrGPEKPI/edit?usp=sharing" TargetMode="External"/><Relationship Id="rId12" Type="http://schemas.openxmlformats.org/officeDocument/2006/relationships/hyperlink" Target="https://docs.google.com/document/d/1YA483qdUXciFRzSxYcIiz4gFccRs_P7eDbQrrGPEKPI/edit?usp=sharing" TargetMode="External"/><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play.google.com/store/apps/details?id=com.brightarrow.ccs&amp;hl=en_US" TargetMode="External"/><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3_Resume_three_Template_SlidesMania_5">
  <p:cSld name="0073_Resume_three_Template_SlidesMania_5">
    <p:bg>
      <p:bgPr>
        <a:solidFill>
          <a:srgbClr val="F8F8F8"/>
        </a:solidFill>
      </p:bgPr>
    </p:bg>
    <p:spTree>
      <p:nvGrpSpPr>
        <p:cNvPr id="6" name="Shape 6"/>
        <p:cNvGrpSpPr/>
        <p:nvPr/>
      </p:nvGrpSpPr>
      <p:grpSpPr>
        <a:xfrm>
          <a:off x="0" y="0"/>
          <a:ext cx="0" cy="0"/>
          <a:chOff x="0" y="0"/>
          <a:chExt cx="0" cy="0"/>
        </a:xfrm>
      </p:grpSpPr>
      <p:sp>
        <p:nvSpPr>
          <p:cNvPr id="7" name="Google Shape;7;p2"/>
          <p:cNvSpPr/>
          <p:nvPr/>
        </p:nvSpPr>
        <p:spPr>
          <a:xfrm>
            <a:off x="-4825" y="0"/>
            <a:ext cx="2726700" cy="9144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8" name="Google Shape;8;p2"/>
          <p:cNvSpPr/>
          <p:nvPr/>
        </p:nvSpPr>
        <p:spPr>
          <a:xfrm>
            <a:off x="-4825" y="2449375"/>
            <a:ext cx="2726700" cy="4755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pic>
        <p:nvPicPr>
          <p:cNvPr id="9" name="Google Shape;9;p2"/>
          <p:cNvPicPr preferRelativeResize="0"/>
          <p:nvPr/>
        </p:nvPicPr>
        <p:blipFill>
          <a:blip r:embed="rId2">
            <a:alphaModFix/>
          </a:blip>
          <a:stretch>
            <a:fillRect/>
          </a:stretch>
        </p:blipFill>
        <p:spPr>
          <a:xfrm>
            <a:off x="501950" y="192399"/>
            <a:ext cx="1507700" cy="1507700"/>
          </a:xfrm>
          <a:prstGeom prst="rect">
            <a:avLst/>
          </a:prstGeom>
          <a:noFill/>
          <a:ln>
            <a:noFill/>
          </a:ln>
        </p:spPr>
      </p:pic>
      <p:sp>
        <p:nvSpPr>
          <p:cNvPr id="10" name="Google Shape;10;p2"/>
          <p:cNvSpPr/>
          <p:nvPr/>
        </p:nvSpPr>
        <p:spPr>
          <a:xfrm>
            <a:off x="4762475" y="7625900"/>
            <a:ext cx="2024400" cy="1459800"/>
          </a:xfrm>
          <a:prstGeom prst="rect">
            <a:avLst/>
          </a:prstGeom>
          <a:solidFill>
            <a:srgbClr val="4C11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 name="Google Shape;11;p2"/>
          <p:cNvGrpSpPr/>
          <p:nvPr/>
        </p:nvGrpSpPr>
        <p:grpSpPr>
          <a:xfrm>
            <a:off x="102708" y="3093544"/>
            <a:ext cx="243434" cy="357150"/>
            <a:chOff x="2033075" y="2942475"/>
            <a:chExt cx="206125" cy="265875"/>
          </a:xfrm>
        </p:grpSpPr>
        <p:sp>
          <p:nvSpPr>
            <p:cNvPr id="12" name="Google Shape;12;p2"/>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2"/>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2"/>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2"/>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2"/>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2"/>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102729" y="3619387"/>
            <a:ext cx="243404" cy="356579"/>
            <a:chOff x="4518575" y="2506200"/>
            <a:chExt cx="206100" cy="265450"/>
          </a:xfrm>
        </p:grpSpPr>
        <p:sp>
          <p:nvSpPr>
            <p:cNvPr id="19" name="Google Shape;19;p2"/>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2"/>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2"/>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2"/>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2"/>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2"/>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2"/>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2"/>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2"/>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 name="Google Shape;28;p2"/>
          <p:cNvSpPr/>
          <p:nvPr/>
        </p:nvSpPr>
        <p:spPr>
          <a:xfrm>
            <a:off x="-4825" y="4145850"/>
            <a:ext cx="2726700" cy="4755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9" name="Google Shape;29;p2"/>
          <p:cNvSpPr txBox="1"/>
          <p:nvPr/>
        </p:nvSpPr>
        <p:spPr>
          <a:xfrm>
            <a:off x="17075" y="4214250"/>
            <a:ext cx="2682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800">
                <a:solidFill>
                  <a:srgbClr val="F8F8F8"/>
                </a:solidFill>
                <a:latin typeface="Barlow"/>
                <a:ea typeface="Barlow"/>
                <a:cs typeface="Barlow"/>
                <a:sym typeface="Barlow"/>
              </a:rPr>
              <a:t>CONTACT INFORMATION</a:t>
            </a:r>
            <a:endParaRPr>
              <a:solidFill>
                <a:srgbClr val="F8F8F8"/>
              </a:solidFill>
              <a:latin typeface="Barlow"/>
              <a:ea typeface="Barlow"/>
              <a:cs typeface="Barlow"/>
              <a:sym typeface="Barlow"/>
            </a:endParaRPr>
          </a:p>
        </p:txBody>
      </p:sp>
      <p:sp>
        <p:nvSpPr>
          <p:cNvPr id="30" name="Google Shape;30;p2"/>
          <p:cNvSpPr/>
          <p:nvPr/>
        </p:nvSpPr>
        <p:spPr>
          <a:xfrm>
            <a:off x="-4825" y="6226063"/>
            <a:ext cx="2726700" cy="813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31" name="Google Shape;31;p2"/>
          <p:cNvSpPr/>
          <p:nvPr/>
        </p:nvSpPr>
        <p:spPr>
          <a:xfrm>
            <a:off x="-4825" y="8226475"/>
            <a:ext cx="2726700" cy="8592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grpSp>
        <p:nvGrpSpPr>
          <p:cNvPr id="32" name="Google Shape;32;p2"/>
          <p:cNvGrpSpPr/>
          <p:nvPr/>
        </p:nvGrpSpPr>
        <p:grpSpPr>
          <a:xfrm>
            <a:off x="24326" y="4740136"/>
            <a:ext cx="400200" cy="1218361"/>
            <a:chOff x="13851" y="4635686"/>
            <a:chExt cx="400200" cy="1218361"/>
          </a:xfrm>
        </p:grpSpPr>
        <p:pic>
          <p:nvPicPr>
            <p:cNvPr descr="Auricular" id="33" name="Google Shape;33;p2"/>
            <p:cNvPicPr preferRelativeResize="0"/>
            <p:nvPr/>
          </p:nvPicPr>
          <p:blipFill rotWithShape="1">
            <a:blip r:embed="rId3">
              <a:alphaModFix/>
            </a:blip>
            <a:srcRect b="0" l="0" r="0" t="0"/>
            <a:stretch/>
          </p:blipFill>
          <p:spPr>
            <a:xfrm>
              <a:off x="33951" y="4635686"/>
              <a:ext cx="360000" cy="360000"/>
            </a:xfrm>
            <a:prstGeom prst="rect">
              <a:avLst/>
            </a:prstGeom>
            <a:noFill/>
            <a:ln>
              <a:noFill/>
            </a:ln>
          </p:spPr>
        </p:pic>
        <p:pic>
          <p:nvPicPr>
            <p:cNvPr descr="Sobre" id="34" name="Google Shape;34;p2"/>
            <p:cNvPicPr preferRelativeResize="0"/>
            <p:nvPr/>
          </p:nvPicPr>
          <p:blipFill rotWithShape="1">
            <a:blip r:embed="rId4">
              <a:alphaModFix/>
            </a:blip>
            <a:srcRect b="0" l="0" r="0" t="0"/>
            <a:stretch/>
          </p:blipFill>
          <p:spPr>
            <a:xfrm>
              <a:off x="33951" y="5048414"/>
              <a:ext cx="360000" cy="360000"/>
            </a:xfrm>
            <a:prstGeom prst="rect">
              <a:avLst/>
            </a:prstGeom>
            <a:noFill/>
            <a:ln>
              <a:noFill/>
            </a:ln>
          </p:spPr>
        </p:pic>
        <p:pic>
          <p:nvPicPr>
            <p:cNvPr id="35" name="Google Shape;35;p2"/>
            <p:cNvPicPr preferRelativeResize="0"/>
            <p:nvPr/>
          </p:nvPicPr>
          <p:blipFill>
            <a:blip r:embed="rId5">
              <a:alphaModFix/>
            </a:blip>
            <a:stretch>
              <a:fillRect/>
            </a:stretch>
          </p:blipFill>
          <p:spPr>
            <a:xfrm>
              <a:off x="13851" y="5453847"/>
              <a:ext cx="400200" cy="400200"/>
            </a:xfrm>
            <a:prstGeom prst="rect">
              <a:avLst/>
            </a:prstGeom>
            <a:noFill/>
            <a:ln>
              <a:noFill/>
            </a:ln>
          </p:spPr>
        </p:pic>
      </p:grpSp>
      <p:grpSp>
        <p:nvGrpSpPr>
          <p:cNvPr id="36" name="Google Shape;36;p2"/>
          <p:cNvGrpSpPr/>
          <p:nvPr/>
        </p:nvGrpSpPr>
        <p:grpSpPr>
          <a:xfrm>
            <a:off x="288725" y="2955600"/>
            <a:ext cx="2478294" cy="1159500"/>
            <a:chOff x="278750" y="2930175"/>
            <a:chExt cx="2478294" cy="1159500"/>
          </a:xfrm>
        </p:grpSpPr>
        <p:sp>
          <p:nvSpPr>
            <p:cNvPr id="37" name="Google Shape;37;p2"/>
            <p:cNvSpPr txBox="1"/>
            <p:nvPr/>
          </p:nvSpPr>
          <p:spPr>
            <a:xfrm>
              <a:off x="312044" y="3168575"/>
              <a:ext cx="2445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800">
                  <a:latin typeface="Barlow"/>
                  <a:ea typeface="Barlow"/>
                  <a:cs typeface="Barlow"/>
                  <a:sym typeface="Barlow"/>
                </a:rPr>
                <a:t>COURSE DESCRIPTION</a:t>
              </a:r>
              <a:endParaRPr>
                <a:latin typeface="Barlow"/>
                <a:ea typeface="Barlow"/>
                <a:cs typeface="Barlow"/>
                <a:sym typeface="Barlow"/>
              </a:endParaRPr>
            </a:p>
          </p:txBody>
        </p:sp>
        <p:sp>
          <p:nvSpPr>
            <p:cNvPr id="38" name="Google Shape;38;p2"/>
            <p:cNvSpPr txBox="1"/>
            <p:nvPr/>
          </p:nvSpPr>
          <p:spPr>
            <a:xfrm>
              <a:off x="278750" y="3750975"/>
              <a:ext cx="24450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800">
                  <a:latin typeface="Barlow"/>
                  <a:ea typeface="Barlow"/>
                  <a:cs typeface="Barlow"/>
                  <a:sym typeface="Barlow"/>
                </a:rPr>
                <a:t>COURSE STANDARDS</a:t>
              </a:r>
              <a:endParaRPr>
                <a:latin typeface="Barlow"/>
                <a:ea typeface="Barlow"/>
                <a:cs typeface="Barlow"/>
                <a:sym typeface="Barlow"/>
              </a:endParaRPr>
            </a:p>
          </p:txBody>
        </p:sp>
        <p:sp>
          <p:nvSpPr>
            <p:cNvPr id="39" name="Google Shape;39;p2"/>
            <p:cNvSpPr txBox="1"/>
            <p:nvPr/>
          </p:nvSpPr>
          <p:spPr>
            <a:xfrm>
              <a:off x="312044" y="2930175"/>
              <a:ext cx="2445000" cy="27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a:solidFill>
                    <a:srgbClr val="666666"/>
                  </a:solidFill>
                  <a:latin typeface="Barlow"/>
                  <a:ea typeface="Barlow"/>
                  <a:cs typeface="Barlow"/>
                  <a:sym typeface="Barlow"/>
                </a:rPr>
                <a:t>Click              to Access the</a:t>
              </a:r>
              <a:endParaRPr sz="1000">
                <a:solidFill>
                  <a:srgbClr val="666666"/>
                </a:solidFill>
                <a:latin typeface="Barlow"/>
                <a:ea typeface="Barlow"/>
                <a:cs typeface="Barlow"/>
                <a:sym typeface="Barlow"/>
              </a:endParaRPr>
            </a:p>
          </p:txBody>
        </p:sp>
        <p:sp>
          <p:nvSpPr>
            <p:cNvPr id="40" name="Google Shape;40;p2"/>
            <p:cNvSpPr txBox="1"/>
            <p:nvPr/>
          </p:nvSpPr>
          <p:spPr>
            <a:xfrm>
              <a:off x="312044" y="3532625"/>
              <a:ext cx="2445000" cy="27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a:solidFill>
                    <a:srgbClr val="666666"/>
                  </a:solidFill>
                  <a:latin typeface="Barlow"/>
                  <a:ea typeface="Barlow"/>
                  <a:cs typeface="Barlow"/>
                  <a:sym typeface="Barlow"/>
                </a:rPr>
                <a:t>Click              to Access the</a:t>
              </a:r>
              <a:endParaRPr sz="1000">
                <a:solidFill>
                  <a:srgbClr val="666666"/>
                </a:solidFill>
                <a:latin typeface="Barlow"/>
                <a:ea typeface="Barlow"/>
                <a:cs typeface="Barlow"/>
                <a:sym typeface="Barlow"/>
              </a:endParaRPr>
            </a:p>
          </p:txBody>
        </p:sp>
      </p:grpSp>
      <p:sp>
        <p:nvSpPr>
          <p:cNvPr id="41" name="Google Shape;41;p2"/>
          <p:cNvSpPr txBox="1"/>
          <p:nvPr/>
        </p:nvSpPr>
        <p:spPr>
          <a:xfrm>
            <a:off x="102725" y="6389350"/>
            <a:ext cx="2511600" cy="17982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100">
                <a:latin typeface="Barlow Condensed Light"/>
                <a:ea typeface="Barlow Condensed Light"/>
                <a:cs typeface="Barlow Condensed Light"/>
                <a:sym typeface="Barlow Condensed Light"/>
              </a:rPr>
              <a:t>J.P. Knapp E.C.H.S. is dedicated to meeting the needs of our students. </a:t>
            </a:r>
            <a:r>
              <a:rPr lang="es-ES" sz="1100">
                <a:latin typeface="Barlow Condensed Light"/>
                <a:ea typeface="Barlow Condensed Light"/>
                <a:cs typeface="Barlow Condensed Light"/>
                <a:sym typeface="Barlow Condensed Light"/>
              </a:rPr>
              <a:t>During remote learning, teachers are available </a:t>
            </a:r>
            <a:r>
              <a:rPr lang="es-ES" sz="1100">
                <a:solidFill>
                  <a:schemeClr val="dk1"/>
                </a:solidFill>
                <a:latin typeface="Barlow Condensed Light"/>
                <a:ea typeface="Barlow Condensed Light"/>
                <a:cs typeface="Barlow Condensed Light"/>
                <a:sym typeface="Barlow Condensed Light"/>
              </a:rPr>
              <a:t>to assist students with help or questions </a:t>
            </a:r>
            <a:r>
              <a:rPr lang="es-ES" sz="1100">
                <a:latin typeface="Barlow Condensed Light"/>
                <a:ea typeface="Barlow Condensed Light"/>
                <a:cs typeface="Barlow Condensed Light"/>
                <a:sym typeface="Barlow Condensed Light"/>
              </a:rPr>
              <a:t>throughout the school day (8:20-3:30 pm). Please keep in mind teachers are not available if participating in synchronous lessons, virtual meetings, or during lunch. After school hours, students may continue to reach out to teachers; however, students should not expect same-day responses, especially after 7 P.M.</a:t>
            </a:r>
            <a:endParaRPr sz="1100">
              <a:latin typeface="Barlow Condensed Light"/>
              <a:ea typeface="Barlow Condensed Light"/>
              <a:cs typeface="Barlow Condensed Light"/>
              <a:sym typeface="Barlow Condensed Light"/>
            </a:endParaRPr>
          </a:p>
        </p:txBody>
      </p:sp>
      <p:sp>
        <p:nvSpPr>
          <p:cNvPr id="42" name="Google Shape;42;p2"/>
          <p:cNvSpPr txBox="1"/>
          <p:nvPr/>
        </p:nvSpPr>
        <p:spPr>
          <a:xfrm>
            <a:off x="2709650" y="38900"/>
            <a:ext cx="4143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800">
                <a:solidFill>
                  <a:srgbClr val="4C0C4C"/>
                </a:solidFill>
                <a:latin typeface="Barlow Condensed"/>
                <a:ea typeface="Barlow Condensed"/>
                <a:cs typeface="Barlow Condensed"/>
                <a:sym typeface="Barlow Condensed"/>
              </a:rPr>
              <a:t>REMOTE LEARNING EXPECTATIONS &amp; STANDARDS</a:t>
            </a:r>
            <a:endParaRPr b="1" sz="1600">
              <a:solidFill>
                <a:srgbClr val="4C0C4C"/>
              </a:solidFill>
              <a:latin typeface="Barlow Condensed"/>
              <a:ea typeface="Barlow Condensed"/>
              <a:cs typeface="Barlow Condensed"/>
              <a:sym typeface="Barlow Condensed"/>
            </a:endParaRPr>
          </a:p>
        </p:txBody>
      </p:sp>
      <p:cxnSp>
        <p:nvCxnSpPr>
          <p:cNvPr id="43" name="Google Shape;43;p2"/>
          <p:cNvCxnSpPr/>
          <p:nvPr/>
        </p:nvCxnSpPr>
        <p:spPr>
          <a:xfrm>
            <a:off x="2776408" y="329974"/>
            <a:ext cx="4010400" cy="9000"/>
          </a:xfrm>
          <a:prstGeom prst="straightConnector1">
            <a:avLst/>
          </a:prstGeom>
          <a:noFill/>
          <a:ln cap="flat" cmpd="sng" w="9525">
            <a:solidFill>
              <a:schemeClr val="dk1"/>
            </a:solidFill>
            <a:prstDash val="solid"/>
            <a:miter lim="800000"/>
            <a:headEnd len="sm" w="sm" type="none"/>
            <a:tailEnd len="sm" w="sm" type="none"/>
          </a:ln>
        </p:spPr>
      </p:cxnSp>
      <p:pic>
        <p:nvPicPr>
          <p:cNvPr id="44" name="Google Shape;44;p2"/>
          <p:cNvPicPr preferRelativeResize="0"/>
          <p:nvPr/>
        </p:nvPicPr>
        <p:blipFill>
          <a:blip r:embed="rId6">
            <a:alphaModFix/>
          </a:blip>
          <a:stretch>
            <a:fillRect/>
          </a:stretch>
        </p:blipFill>
        <p:spPr>
          <a:xfrm>
            <a:off x="102700" y="8289400"/>
            <a:ext cx="733350" cy="733350"/>
          </a:xfrm>
          <a:prstGeom prst="rect">
            <a:avLst/>
          </a:prstGeom>
          <a:noFill/>
          <a:ln>
            <a:noFill/>
          </a:ln>
        </p:spPr>
      </p:pic>
      <p:pic>
        <p:nvPicPr>
          <p:cNvPr id="45" name="Google Shape;45;p2"/>
          <p:cNvPicPr preferRelativeResize="0"/>
          <p:nvPr/>
        </p:nvPicPr>
        <p:blipFill>
          <a:blip r:embed="rId7">
            <a:alphaModFix/>
          </a:blip>
          <a:stretch>
            <a:fillRect/>
          </a:stretch>
        </p:blipFill>
        <p:spPr>
          <a:xfrm>
            <a:off x="889125" y="8289400"/>
            <a:ext cx="733350" cy="733350"/>
          </a:xfrm>
          <a:prstGeom prst="rect">
            <a:avLst/>
          </a:prstGeom>
          <a:noFill/>
          <a:ln>
            <a:noFill/>
          </a:ln>
        </p:spPr>
      </p:pic>
      <p:pic>
        <p:nvPicPr>
          <p:cNvPr id="46" name="Google Shape;46;p2"/>
          <p:cNvPicPr preferRelativeResize="0"/>
          <p:nvPr/>
        </p:nvPicPr>
        <p:blipFill>
          <a:blip r:embed="rId8">
            <a:alphaModFix/>
          </a:blip>
          <a:stretch>
            <a:fillRect/>
          </a:stretch>
        </p:blipFill>
        <p:spPr>
          <a:xfrm>
            <a:off x="1722775" y="8418324"/>
            <a:ext cx="341622" cy="475500"/>
          </a:xfrm>
          <a:prstGeom prst="rect">
            <a:avLst/>
          </a:prstGeom>
          <a:noFill/>
          <a:ln cap="flat" cmpd="sng" w="19050">
            <a:solidFill>
              <a:srgbClr val="EFEFEF"/>
            </a:solidFill>
            <a:prstDash val="solid"/>
            <a:round/>
            <a:headEnd len="sm" w="sm" type="none"/>
            <a:tailEnd len="sm" w="sm" type="none"/>
          </a:ln>
        </p:spPr>
      </p:pic>
      <p:sp>
        <p:nvSpPr>
          <p:cNvPr id="47" name="Google Shape;47;p2"/>
          <p:cNvSpPr txBox="1"/>
          <p:nvPr/>
        </p:nvSpPr>
        <p:spPr>
          <a:xfrm>
            <a:off x="2009650" y="8226475"/>
            <a:ext cx="7332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800" u="sng">
                <a:solidFill>
                  <a:srgbClr val="D9D2E9"/>
                </a:solidFill>
                <a:latin typeface="Barlow"/>
                <a:ea typeface="Barlow"/>
                <a:cs typeface="Barlow"/>
                <a:sym typeface="Barlow"/>
                <a:hlinkClick r:id="rId9">
                  <a:extLst>
                    <a:ext uri="{A12FA001-AC4F-418D-AE19-62706E023703}">
                      <ahyp:hlinkClr val="tx"/>
                    </a:ext>
                  </a:extLst>
                </a:hlinkClick>
              </a:rPr>
              <a:t>Currituck County Schools </a:t>
            </a:r>
            <a:endParaRPr sz="800">
              <a:solidFill>
                <a:srgbClr val="D9D2E9"/>
              </a:solidFill>
              <a:latin typeface="Barlow"/>
              <a:ea typeface="Barlow"/>
              <a:cs typeface="Barlow"/>
              <a:sym typeface="Barlow"/>
            </a:endParaRPr>
          </a:p>
          <a:p>
            <a:pPr indent="0" lvl="0" marL="0" marR="0" rtl="0" algn="ctr">
              <a:spcBef>
                <a:spcPts val="0"/>
              </a:spcBef>
              <a:spcAft>
                <a:spcPts val="0"/>
              </a:spcAft>
              <a:buNone/>
            </a:pPr>
            <a:r>
              <a:rPr lang="es-ES" sz="800" u="sng">
                <a:solidFill>
                  <a:srgbClr val="D9D2E9"/>
                </a:solidFill>
                <a:latin typeface="Barlow"/>
                <a:ea typeface="Barlow"/>
                <a:cs typeface="Barlow"/>
                <a:sym typeface="Barlow"/>
                <a:hlinkClick r:id="rId10">
                  <a:extLst>
                    <a:ext uri="{A12FA001-AC4F-418D-AE19-62706E023703}">
                      <ahyp:hlinkClr val="tx"/>
                    </a:ext>
                  </a:extLst>
                </a:hlinkClick>
              </a:rPr>
              <a:t>Mobile App Available to Download</a:t>
            </a:r>
            <a:endParaRPr sz="800">
              <a:solidFill>
                <a:srgbClr val="D9D2E9"/>
              </a:solidFill>
              <a:latin typeface="Barlow"/>
              <a:ea typeface="Barlow"/>
              <a:cs typeface="Barlow"/>
              <a:sym typeface="Barlow"/>
            </a:endParaRPr>
          </a:p>
        </p:txBody>
      </p:sp>
      <p:sp>
        <p:nvSpPr>
          <p:cNvPr id="48" name="Google Shape;48;p2"/>
          <p:cNvSpPr txBox="1"/>
          <p:nvPr/>
        </p:nvSpPr>
        <p:spPr>
          <a:xfrm>
            <a:off x="2797775" y="418675"/>
            <a:ext cx="1964700" cy="4092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500">
                <a:solidFill>
                  <a:srgbClr val="4C0C4C"/>
                </a:solidFill>
                <a:latin typeface="Barlow Condensed Medium"/>
                <a:ea typeface="Barlow Condensed Medium"/>
                <a:cs typeface="Barlow Condensed Medium"/>
                <a:sym typeface="Barlow Condensed Medium"/>
              </a:rPr>
              <a:t>TEACHERS WILL...</a:t>
            </a:r>
            <a:endParaRPr sz="1500">
              <a:solidFill>
                <a:srgbClr val="4C0C4C"/>
              </a:solidFill>
              <a:latin typeface="Barlow Condensed Medium"/>
              <a:ea typeface="Barlow Condensed Medium"/>
              <a:cs typeface="Barlow Condensed Medium"/>
              <a:sym typeface="Barlow Condensed Medium"/>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Use Google Classroom as a Learning Management System</a:t>
            </a:r>
            <a:endParaRPr sz="1100">
              <a:latin typeface="Barlow Condensed"/>
              <a:ea typeface="Barlow Condensed"/>
              <a:cs typeface="Barlow Condensed"/>
              <a:sym typeface="Barlow Condensed"/>
            </a:endParaRPr>
          </a:p>
          <a:p>
            <a:pPr indent="-69850" lvl="0" marL="89999" rtl="0" algn="just">
              <a:spcBef>
                <a:spcPts val="0"/>
              </a:spcBef>
              <a:spcAft>
                <a:spcPts val="0"/>
              </a:spcAft>
              <a:buClr>
                <a:schemeClr val="dk1"/>
              </a:buClr>
              <a:buSzPts val="1100"/>
              <a:buFont typeface="Barlow Condensed"/>
              <a:buChar char="➢"/>
            </a:pPr>
            <a:r>
              <a:rPr lang="es-ES" sz="1100">
                <a:solidFill>
                  <a:schemeClr val="dk1"/>
                </a:solidFill>
                <a:latin typeface="Barlow Condensed"/>
                <a:ea typeface="Barlow Condensed"/>
                <a:cs typeface="Barlow Condensed"/>
                <a:sym typeface="Barlow Condensed"/>
              </a:rPr>
              <a:t>Clearly communicate expectations for students &amp; parents</a:t>
            </a:r>
            <a:endParaRPr sz="1100">
              <a:solidFill>
                <a:schemeClr val="dk1"/>
              </a:solidFill>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Provide synchronous learning opportunities (using Google Meet) with student interaction </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Record attendance in PowerSchool each class, each day </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Provide a weekly outline on Monday as an overview of the course objectives &amp; work for the week</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Hold daily office hours for students &amp; parents who need assistance</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Respond to student &amp; parent needs as quickly as possible, but not later than 24 hours</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Provide appropriate feedback to students to include grades based on their work</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Update grades weekly in PowerTeacherPro</a:t>
            </a:r>
            <a:endParaRPr sz="1200">
              <a:latin typeface="Barlow Condensed"/>
              <a:ea typeface="Barlow Condensed"/>
              <a:cs typeface="Barlow Condensed"/>
              <a:sym typeface="Barlow Condensed"/>
            </a:endParaRPr>
          </a:p>
          <a:p>
            <a:pPr indent="0" lvl="0" marL="0" marR="0" rtl="0" algn="just">
              <a:spcBef>
                <a:spcPts val="0"/>
              </a:spcBef>
              <a:spcAft>
                <a:spcPts val="0"/>
              </a:spcAft>
              <a:buNone/>
            </a:pPr>
            <a:r>
              <a:t/>
            </a:r>
            <a:endParaRPr sz="1300">
              <a:latin typeface="Barlow Condensed Medium"/>
              <a:ea typeface="Barlow Condensed Medium"/>
              <a:cs typeface="Barlow Condensed Medium"/>
              <a:sym typeface="Barlow Condensed Medium"/>
            </a:endParaRPr>
          </a:p>
        </p:txBody>
      </p:sp>
      <p:sp>
        <p:nvSpPr>
          <p:cNvPr id="49" name="Google Shape;49;p2"/>
          <p:cNvSpPr txBox="1"/>
          <p:nvPr/>
        </p:nvSpPr>
        <p:spPr>
          <a:xfrm>
            <a:off x="4838375" y="418675"/>
            <a:ext cx="1964700" cy="4092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500">
                <a:solidFill>
                  <a:srgbClr val="4C0C4C"/>
                </a:solidFill>
                <a:latin typeface="Barlow Condensed Medium"/>
                <a:ea typeface="Barlow Condensed Medium"/>
                <a:cs typeface="Barlow Condensed Medium"/>
                <a:sym typeface="Barlow Condensed Medium"/>
              </a:rPr>
              <a:t>STUDENTS</a:t>
            </a:r>
            <a:r>
              <a:rPr lang="es-ES" sz="1500">
                <a:solidFill>
                  <a:srgbClr val="4C0C4C"/>
                </a:solidFill>
                <a:latin typeface="Barlow Condensed Medium"/>
                <a:ea typeface="Barlow Condensed Medium"/>
                <a:cs typeface="Barlow Condensed Medium"/>
                <a:sym typeface="Barlow Condensed Medium"/>
              </a:rPr>
              <a:t> WILL...</a:t>
            </a:r>
            <a:endParaRPr sz="1500">
              <a:solidFill>
                <a:srgbClr val="4C0C4C"/>
              </a:solidFill>
              <a:latin typeface="Barlow Condensed Medium"/>
              <a:ea typeface="Barlow Condensed Medium"/>
              <a:cs typeface="Barlow Condensed Medium"/>
              <a:sym typeface="Barlow Condensed Medium"/>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Follow the J.P. Knapp Honor Code at all times</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Check email daily</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Log into Google Classroom for courses (or COA myCourses)</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Be present &amp; participate for each class, each day (during the designated class period)</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Reach out to teachers when in need of assistance or with questions (use email if outside of designated class times)</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Reach out to teachers by email when unable to attend class &amp; make up work as soon as possible</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Attend</a:t>
            </a:r>
            <a:r>
              <a:rPr lang="es-ES" sz="1100">
                <a:latin typeface="Barlow Condensed"/>
                <a:ea typeface="Barlow Condensed"/>
                <a:cs typeface="Barlow Condensed"/>
                <a:sym typeface="Barlow Condensed"/>
              </a:rPr>
              <a:t> office hours when needed or as assigned</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Review feedback and grades regularly</a:t>
            </a:r>
            <a:endParaRPr sz="1100">
              <a:latin typeface="Barlow Condensed"/>
              <a:ea typeface="Barlow Condensed"/>
              <a:cs typeface="Barlow Condensed"/>
              <a:sym typeface="Barlow Condensed"/>
            </a:endParaRPr>
          </a:p>
          <a:p>
            <a:pPr indent="-69850" lvl="0" marL="89999" marR="0" rtl="0" algn="just">
              <a:spcBef>
                <a:spcPts val="0"/>
              </a:spcBef>
              <a:spcAft>
                <a:spcPts val="0"/>
              </a:spcAft>
              <a:buSzPts val="1100"/>
              <a:buFont typeface="Barlow Condensed"/>
              <a:buChar char="➢"/>
            </a:pPr>
            <a:r>
              <a:rPr lang="es-ES" sz="1100">
                <a:latin typeface="Barlow Condensed"/>
                <a:ea typeface="Barlow Condensed"/>
                <a:cs typeface="Barlow Condensed"/>
                <a:sym typeface="Barlow Condensed"/>
              </a:rPr>
              <a:t>Take advantage of grade recovery opportunities</a:t>
            </a:r>
            <a:endParaRPr sz="1100">
              <a:latin typeface="Barlow Condensed"/>
              <a:ea typeface="Barlow Condensed"/>
              <a:cs typeface="Barlow Condensed"/>
              <a:sym typeface="Barlow Condensed"/>
            </a:endParaRPr>
          </a:p>
          <a:p>
            <a:pPr indent="0" lvl="0" marL="0" marR="0" rtl="0" algn="just">
              <a:spcBef>
                <a:spcPts val="0"/>
              </a:spcBef>
              <a:spcAft>
                <a:spcPts val="0"/>
              </a:spcAft>
              <a:buNone/>
            </a:pPr>
            <a:r>
              <a:t/>
            </a:r>
            <a:endParaRPr sz="1300">
              <a:latin typeface="Barlow Condensed Medium"/>
              <a:ea typeface="Barlow Condensed Medium"/>
              <a:cs typeface="Barlow Condensed Medium"/>
              <a:sym typeface="Barlow Condensed Medium"/>
            </a:endParaRPr>
          </a:p>
        </p:txBody>
      </p:sp>
      <p:sp>
        <p:nvSpPr>
          <p:cNvPr id="50" name="Google Shape;50;p2"/>
          <p:cNvSpPr txBox="1"/>
          <p:nvPr/>
        </p:nvSpPr>
        <p:spPr>
          <a:xfrm>
            <a:off x="2797775" y="7287475"/>
            <a:ext cx="1859100" cy="1798200"/>
          </a:xfrm>
          <a:prstGeom prst="rect">
            <a:avLst/>
          </a:prstGeom>
          <a:noFill/>
          <a:ln cap="flat" cmpd="sng" w="9525">
            <a:solidFill>
              <a:srgbClr val="4C0C4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1100">
              <a:latin typeface="Barlow Condensed Light"/>
              <a:ea typeface="Barlow Condensed Light"/>
              <a:cs typeface="Barlow Condensed Light"/>
              <a:sym typeface="Barlow Condensed Light"/>
            </a:endParaRPr>
          </a:p>
          <a:p>
            <a:pPr indent="0" lvl="0" marL="0" marR="0" rtl="0" algn="just">
              <a:spcBef>
                <a:spcPts val="0"/>
              </a:spcBef>
              <a:spcAft>
                <a:spcPts val="0"/>
              </a:spcAft>
              <a:buNone/>
            </a:pPr>
            <a:r>
              <a:t/>
            </a:r>
            <a:endParaRPr sz="1100">
              <a:latin typeface="Barlow Condensed Light"/>
              <a:ea typeface="Barlow Condensed Light"/>
              <a:cs typeface="Barlow Condensed Light"/>
              <a:sym typeface="Barlow Condensed Light"/>
            </a:endParaRPr>
          </a:p>
          <a:p>
            <a:pPr indent="0" lvl="0" marL="0" marR="0" rtl="0" algn="just">
              <a:spcBef>
                <a:spcPts val="0"/>
              </a:spcBef>
              <a:spcAft>
                <a:spcPts val="0"/>
              </a:spcAft>
              <a:buNone/>
            </a:pPr>
            <a:r>
              <a:rPr lang="es-ES" sz="1100">
                <a:latin typeface="Barlow Condensed Light"/>
                <a:ea typeface="Barlow Condensed Light"/>
                <a:cs typeface="Barlow Condensed Light"/>
                <a:sym typeface="Barlow Condensed Light"/>
              </a:rPr>
              <a:t>Regular class attendance is important. In the remote learning environment, a student is present and participating during synchronous learning. </a:t>
            </a:r>
            <a:endParaRPr sz="1100">
              <a:latin typeface="Barlow Condensed Light"/>
              <a:ea typeface="Barlow Condensed Light"/>
              <a:cs typeface="Barlow Condensed Light"/>
              <a:sym typeface="Barlow Condensed Light"/>
            </a:endParaRPr>
          </a:p>
          <a:p>
            <a:pPr indent="0" lvl="0" marL="0" marR="0" rtl="0" algn="just">
              <a:spcBef>
                <a:spcPts val="0"/>
              </a:spcBef>
              <a:spcAft>
                <a:spcPts val="0"/>
              </a:spcAft>
              <a:buNone/>
            </a:pPr>
            <a:r>
              <a:rPr lang="es-ES" sz="1100">
                <a:latin typeface="Barlow Condensed Light"/>
                <a:ea typeface="Barlow Condensed Light"/>
                <a:cs typeface="Barlow Condensed Light"/>
                <a:sym typeface="Barlow Condensed Light"/>
              </a:rPr>
              <a:t>Click </a:t>
            </a:r>
            <a:r>
              <a:rPr lang="es-ES" sz="1100" u="sng">
                <a:solidFill>
                  <a:srgbClr val="4C0C4C"/>
                </a:solidFill>
                <a:latin typeface="Barlow Condensed Light"/>
                <a:ea typeface="Barlow Condensed Light"/>
                <a:cs typeface="Barlow Condensed Light"/>
                <a:sym typeface="Barlow Condensed Light"/>
                <a:hlinkClick r:id="rId11">
                  <a:extLst>
                    <a:ext uri="{A12FA001-AC4F-418D-AE19-62706E023703}">
                      <ahyp:hlinkClr val="tx"/>
                    </a:ext>
                  </a:extLst>
                </a:hlinkClick>
              </a:rPr>
              <a:t>HERE</a:t>
            </a:r>
            <a:r>
              <a:rPr lang="es-ES" sz="1100">
                <a:latin typeface="Barlow Condensed Light"/>
                <a:ea typeface="Barlow Condensed Light"/>
                <a:cs typeface="Barlow Condensed Light"/>
                <a:sym typeface="Barlow Condensed Light"/>
              </a:rPr>
              <a:t> for additional information regarding attendance and make-up work.</a:t>
            </a:r>
            <a:endParaRPr sz="1100">
              <a:latin typeface="Barlow Condensed Light"/>
              <a:ea typeface="Barlow Condensed Light"/>
              <a:cs typeface="Barlow Condensed Light"/>
              <a:sym typeface="Barlow Condensed Light"/>
            </a:endParaRPr>
          </a:p>
        </p:txBody>
      </p:sp>
      <p:sp>
        <p:nvSpPr>
          <p:cNvPr id="51" name="Google Shape;51;p2"/>
          <p:cNvSpPr txBox="1"/>
          <p:nvPr/>
        </p:nvSpPr>
        <p:spPr>
          <a:xfrm>
            <a:off x="2984075" y="7225700"/>
            <a:ext cx="1486500" cy="400200"/>
          </a:xfrm>
          <a:prstGeom prst="rect">
            <a:avLst/>
          </a:prstGeom>
          <a:solidFill>
            <a:srgbClr val="FFFFFF"/>
          </a:solidFill>
          <a:ln cap="flat" cmpd="sng" w="19050">
            <a:solidFill>
              <a:srgbClr val="4C114C"/>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2000"/>
              <a:buNone/>
            </a:pPr>
            <a:r>
              <a:rPr lang="es-ES" sz="2200">
                <a:solidFill>
                  <a:srgbClr val="262626"/>
                </a:solidFill>
                <a:latin typeface="Barlow Condensed Medium"/>
                <a:ea typeface="Barlow Condensed Medium"/>
                <a:cs typeface="Barlow Condensed Medium"/>
                <a:sym typeface="Barlow Condensed Medium"/>
              </a:rPr>
              <a:t>ATTENDANCE</a:t>
            </a:r>
            <a:endParaRPr sz="1654"/>
          </a:p>
          <a:p>
            <a:pPr indent="0" lvl="0" marL="0" rtl="0" algn="ctr">
              <a:lnSpc>
                <a:spcPct val="90000"/>
              </a:lnSpc>
              <a:spcBef>
                <a:spcPts val="520"/>
              </a:spcBef>
              <a:spcAft>
                <a:spcPts val="0"/>
              </a:spcAft>
              <a:buClr>
                <a:schemeClr val="dk1"/>
              </a:buClr>
              <a:buSzPts val="1454"/>
              <a:buNone/>
            </a:pPr>
            <a:r>
              <a:t/>
            </a:r>
            <a:endParaRPr/>
          </a:p>
        </p:txBody>
      </p:sp>
      <p:sp>
        <p:nvSpPr>
          <p:cNvPr id="52" name="Google Shape;52;p2"/>
          <p:cNvSpPr txBox="1"/>
          <p:nvPr/>
        </p:nvSpPr>
        <p:spPr>
          <a:xfrm>
            <a:off x="4762475" y="7287475"/>
            <a:ext cx="2024400" cy="301500"/>
          </a:xfrm>
          <a:prstGeom prst="rect">
            <a:avLst/>
          </a:prstGeom>
          <a:solidFill>
            <a:srgbClr val="FFFFFF"/>
          </a:solidFill>
          <a:ln cap="flat" cmpd="sng" w="9525">
            <a:solidFill>
              <a:srgbClr val="4C0C4C"/>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2000"/>
              <a:buNone/>
            </a:pPr>
            <a:r>
              <a:rPr lang="es-ES" sz="1600">
                <a:solidFill>
                  <a:srgbClr val="262626"/>
                </a:solidFill>
                <a:latin typeface="Barlow Condensed Medium"/>
                <a:ea typeface="Barlow Condensed Medium"/>
                <a:cs typeface="Barlow Condensed Medium"/>
                <a:sym typeface="Barlow Condensed Medium"/>
              </a:rPr>
              <a:t>ADDITIONAL COURSE INFO</a:t>
            </a:r>
            <a:endParaRPr sz="1054"/>
          </a:p>
          <a:p>
            <a:pPr indent="0" lvl="0" marL="0" rtl="0" algn="ctr">
              <a:lnSpc>
                <a:spcPct val="90000"/>
              </a:lnSpc>
              <a:spcBef>
                <a:spcPts val="520"/>
              </a:spcBef>
              <a:spcAft>
                <a:spcPts val="0"/>
              </a:spcAft>
              <a:buClr>
                <a:schemeClr val="dk1"/>
              </a:buClr>
              <a:buSzPts val="1454"/>
              <a:buNone/>
            </a:pPr>
            <a:r>
              <a:t/>
            </a:r>
            <a:endParaRPr/>
          </a:p>
        </p:txBody>
      </p:sp>
      <p:sp>
        <p:nvSpPr>
          <p:cNvPr id="53" name="Google Shape;53;p2"/>
          <p:cNvSpPr/>
          <p:nvPr/>
        </p:nvSpPr>
        <p:spPr>
          <a:xfrm>
            <a:off x="2792425" y="4551750"/>
            <a:ext cx="4010400" cy="2605800"/>
          </a:xfrm>
          <a:prstGeom prst="rect">
            <a:avLst/>
          </a:prstGeom>
          <a:solidFill>
            <a:srgbClr val="4C144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54" name="Google Shape;54;p2"/>
          <p:cNvSpPr txBox="1"/>
          <p:nvPr/>
        </p:nvSpPr>
        <p:spPr>
          <a:xfrm>
            <a:off x="3471050" y="4932725"/>
            <a:ext cx="26211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700" u="sng">
                <a:solidFill>
                  <a:srgbClr val="F3F3F3"/>
                </a:solidFill>
                <a:latin typeface="Barlow"/>
                <a:ea typeface="Barlow"/>
                <a:cs typeface="Barlow"/>
                <a:sym typeface="Barlow"/>
                <a:hlinkClick r:id="rId12">
                  <a:extLst>
                    <a:ext uri="{A12FA001-AC4F-418D-AE19-62706E023703}">
                      <ahyp:hlinkClr val="tx"/>
                    </a:ext>
                  </a:extLst>
                </a:hlinkClick>
              </a:rPr>
              <a:t>ACADEMIC INTEGRITY </a:t>
            </a:r>
            <a:endParaRPr/>
          </a:p>
          <a:p>
            <a:pPr indent="0" lvl="0" marL="0" marR="0" rtl="0" algn="ctr">
              <a:spcBef>
                <a:spcPts val="0"/>
              </a:spcBef>
              <a:spcAft>
                <a:spcPts val="0"/>
              </a:spcAft>
              <a:buNone/>
            </a:pPr>
            <a:r>
              <a:rPr lang="es-ES" sz="1700" u="sng">
                <a:solidFill>
                  <a:srgbClr val="F3F3F3"/>
                </a:solidFill>
                <a:latin typeface="Barlow"/>
                <a:ea typeface="Barlow"/>
                <a:cs typeface="Barlow"/>
                <a:sym typeface="Barlow"/>
                <a:hlinkClick r:id="rId13">
                  <a:extLst>
                    <a:ext uri="{A12FA001-AC4F-418D-AE19-62706E023703}">
                      <ahyp:hlinkClr val="tx"/>
                    </a:ext>
                  </a:extLst>
                </a:hlinkClick>
              </a:rPr>
              <a:t>&amp; HONOR CODE</a:t>
            </a:r>
            <a:endParaRPr sz="1700">
              <a:solidFill>
                <a:srgbClr val="F3F3F3"/>
              </a:solidFill>
              <a:latin typeface="Barlow"/>
              <a:ea typeface="Barlow"/>
              <a:cs typeface="Barlow"/>
              <a:sym typeface="Barlow"/>
            </a:endParaRPr>
          </a:p>
        </p:txBody>
      </p:sp>
      <p:sp>
        <p:nvSpPr>
          <p:cNvPr id="55" name="Google Shape;55;p2"/>
          <p:cNvSpPr txBox="1"/>
          <p:nvPr/>
        </p:nvSpPr>
        <p:spPr>
          <a:xfrm>
            <a:off x="2905825" y="5599526"/>
            <a:ext cx="3783600" cy="1459800"/>
          </a:xfrm>
          <a:prstGeom prst="rect">
            <a:avLst/>
          </a:prstGeom>
          <a:noFill/>
          <a:ln cap="flat" cmpd="sng" w="9525">
            <a:solidFill>
              <a:srgbClr val="F3F3F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300">
                <a:solidFill>
                  <a:srgbClr val="FFFFFF"/>
                </a:solidFill>
                <a:latin typeface="Barlow Condensed"/>
                <a:ea typeface="Barlow Condensed"/>
                <a:cs typeface="Barlow Condensed"/>
                <a:sym typeface="Barlow Condensed"/>
              </a:rPr>
              <a:t>The expectation at J.P. Knapp E.C.H.S. is that students complete all work to the best of their abilities, and submit all work by the assigned due dates. Late assignments are subject to a deduction in points or a loss in assignment credit entirely. Incomplete or missing work is unacceptable. Students missing work or submitting work deemed incomplete are required to attend Office Hours. </a:t>
            </a:r>
            <a:endParaRPr sz="1300">
              <a:solidFill>
                <a:srgbClr val="FFFFFF"/>
              </a:solidFill>
              <a:latin typeface="Barlow Condensed"/>
              <a:ea typeface="Barlow Condensed"/>
              <a:cs typeface="Barlow Condensed"/>
              <a:sym typeface="Barlow Condensed"/>
            </a:endParaRPr>
          </a:p>
        </p:txBody>
      </p:sp>
      <p:grpSp>
        <p:nvGrpSpPr>
          <p:cNvPr id="56" name="Google Shape;56;p2"/>
          <p:cNvGrpSpPr/>
          <p:nvPr/>
        </p:nvGrpSpPr>
        <p:grpSpPr>
          <a:xfrm>
            <a:off x="3134146" y="5000696"/>
            <a:ext cx="486924" cy="498210"/>
            <a:chOff x="480321" y="3970198"/>
            <a:chExt cx="237779" cy="252950"/>
          </a:xfrm>
        </p:grpSpPr>
        <p:sp>
          <p:nvSpPr>
            <p:cNvPr id="57" name="Google Shape;57;p2"/>
            <p:cNvSpPr/>
            <p:nvPr/>
          </p:nvSpPr>
          <p:spPr>
            <a:xfrm>
              <a:off x="480321" y="3970198"/>
              <a:ext cx="237779"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2"/>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2"/>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2"/>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2"/>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2" name="Google Shape;62;p2"/>
          <p:cNvSpPr txBox="1"/>
          <p:nvPr/>
        </p:nvSpPr>
        <p:spPr>
          <a:xfrm>
            <a:off x="2765738" y="4590375"/>
            <a:ext cx="4031700" cy="339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700">
                <a:solidFill>
                  <a:srgbClr val="F3F3F3"/>
                </a:solidFill>
                <a:latin typeface="Barlow"/>
                <a:ea typeface="Barlow"/>
                <a:cs typeface="Barlow"/>
                <a:sym typeface="Barlow"/>
              </a:rPr>
              <a:t>Click            for Course Grading Information</a:t>
            </a:r>
            <a:endParaRPr sz="1700">
              <a:solidFill>
                <a:srgbClr val="F3F3F3"/>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63" name="Shape 63"/>
        <p:cNvGrpSpPr/>
        <p:nvPr/>
      </p:nvGrpSpPr>
      <p:grpSpPr>
        <a:xfrm>
          <a:off x="0" y="0"/>
          <a:ext cx="0" cy="0"/>
          <a:chOff x="0" y="0"/>
          <a:chExt cx="0" cy="0"/>
        </a:xfrm>
      </p:grpSpPr>
      <p:sp>
        <p:nvSpPr>
          <p:cNvPr id="64" name="Google Shape;64;p3"/>
          <p:cNvSpPr/>
          <p:nvPr/>
        </p:nvSpPr>
        <p:spPr>
          <a:xfrm>
            <a:off x="0" y="0"/>
            <a:ext cx="6858000" cy="914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txBox="1"/>
          <p:nvPr/>
        </p:nvSpPr>
        <p:spPr>
          <a:xfrm>
            <a:off x="1366775" y="6657150"/>
            <a:ext cx="4427700" cy="16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Additional icons available if you wish to include these in your final syllabus. Delete this slide before sharing link to view your syllabus or making a PDF.</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4"/>
          <p:cNvSpPr txBox="1"/>
          <p:nvPr>
            <p:ph type="ctrTitle"/>
          </p:nvPr>
        </p:nvSpPr>
        <p:spPr>
          <a:xfrm>
            <a:off x="233781" y="1323689"/>
            <a:ext cx="6390600" cy="36492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68" name="Google Shape;68;p4"/>
          <p:cNvSpPr txBox="1"/>
          <p:nvPr>
            <p:ph idx="1" type="subTitle"/>
          </p:nvPr>
        </p:nvSpPr>
        <p:spPr>
          <a:xfrm>
            <a:off x="233775" y="5038444"/>
            <a:ext cx="6390600" cy="1409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 name="Google Shape;69;p4"/>
          <p:cNvSpPr txBox="1"/>
          <p:nvPr>
            <p:ph idx="12" type="sldNum"/>
          </p:nvPr>
        </p:nvSpPr>
        <p:spPr>
          <a:xfrm>
            <a:off x="6354343" y="8290163"/>
            <a:ext cx="411600" cy="699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mailto:cschultz@currituck.k12.nc.us" TargetMode="External"/><Relationship Id="rId5" Type="http://schemas.openxmlformats.org/officeDocument/2006/relationships/hyperlink" Target="https://docs.google.com/document/u/0/d/18oh2mAr7-TT9zbC-g3o-46Gwok_qZoRE2eNxGWGzbYY/edit" TargetMode="External"/><Relationship Id="rId6" Type="http://schemas.openxmlformats.org/officeDocument/2006/relationships/hyperlink" Target="https://docs.google.com/document/u/0/d/1eWbzKQbbHBkfFo8IZ3wsaE-gKrcCdaQ1PDZRffPjR08/edit" TargetMode="External"/><Relationship Id="rId7" Type="http://schemas.openxmlformats.org/officeDocument/2006/relationships/image" Target="../media/image6.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5"/>
          <p:cNvPicPr preferRelativeResize="0"/>
          <p:nvPr/>
        </p:nvPicPr>
        <p:blipFill>
          <a:blip r:embed="rId3">
            <a:alphaModFix/>
          </a:blip>
          <a:stretch>
            <a:fillRect/>
          </a:stretch>
        </p:blipFill>
        <p:spPr>
          <a:xfrm>
            <a:off x="233775" y="133350"/>
            <a:ext cx="2038607" cy="1462200"/>
          </a:xfrm>
          <a:prstGeom prst="rect">
            <a:avLst/>
          </a:prstGeom>
          <a:noFill/>
          <a:ln>
            <a:noFill/>
          </a:ln>
        </p:spPr>
      </p:pic>
      <p:sp>
        <p:nvSpPr>
          <p:cNvPr id="75" name="Google Shape;75;p5"/>
          <p:cNvSpPr txBox="1"/>
          <p:nvPr/>
        </p:nvSpPr>
        <p:spPr>
          <a:xfrm>
            <a:off x="2648250" y="124675"/>
            <a:ext cx="386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6" name="Google Shape;76;p5"/>
          <p:cNvSpPr txBox="1"/>
          <p:nvPr/>
        </p:nvSpPr>
        <p:spPr>
          <a:xfrm>
            <a:off x="2686350" y="175450"/>
            <a:ext cx="3467100" cy="12930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ES" sz="1800">
                <a:latin typeface="Tahoma"/>
                <a:ea typeface="Tahoma"/>
                <a:cs typeface="Tahoma"/>
                <a:sym typeface="Tahoma"/>
              </a:rPr>
              <a:t>Teacher Contact Info.</a:t>
            </a:r>
            <a:endParaRPr b="1" sz="1800">
              <a:latin typeface="Tahoma"/>
              <a:ea typeface="Tahoma"/>
              <a:cs typeface="Tahoma"/>
              <a:sym typeface="Tahoma"/>
            </a:endParaRPr>
          </a:p>
          <a:p>
            <a:pPr indent="0" lvl="0" marL="0" rtl="0" algn="l">
              <a:spcBef>
                <a:spcPts val="0"/>
              </a:spcBef>
              <a:spcAft>
                <a:spcPts val="0"/>
              </a:spcAft>
              <a:buNone/>
            </a:pPr>
            <a:r>
              <a:rPr lang="es-ES" sz="1800">
                <a:latin typeface="Tahoma"/>
                <a:ea typeface="Tahoma"/>
                <a:cs typeface="Tahoma"/>
                <a:sym typeface="Tahoma"/>
              </a:rPr>
              <a:t>Mrs. Crystal Schultz</a:t>
            </a:r>
            <a:endParaRPr sz="1800">
              <a:latin typeface="Tahoma"/>
              <a:ea typeface="Tahoma"/>
              <a:cs typeface="Tahoma"/>
              <a:sym typeface="Tahoma"/>
            </a:endParaRPr>
          </a:p>
          <a:p>
            <a:pPr indent="0" lvl="0" marL="0" rtl="0" algn="l">
              <a:spcBef>
                <a:spcPts val="0"/>
              </a:spcBef>
              <a:spcAft>
                <a:spcPts val="0"/>
              </a:spcAft>
              <a:buNone/>
            </a:pPr>
            <a:r>
              <a:rPr lang="es-ES" sz="1800" u="sng">
                <a:solidFill>
                  <a:schemeClr val="hlink"/>
                </a:solidFill>
                <a:latin typeface="Tahoma"/>
                <a:ea typeface="Tahoma"/>
                <a:cs typeface="Tahoma"/>
                <a:sym typeface="Tahoma"/>
                <a:hlinkClick r:id="rId4"/>
              </a:rPr>
              <a:t>cschultz@currituck.k12.nc.us</a:t>
            </a:r>
            <a:endParaRPr sz="1800">
              <a:latin typeface="Tahoma"/>
              <a:ea typeface="Tahoma"/>
              <a:cs typeface="Tahoma"/>
              <a:sym typeface="Tahoma"/>
            </a:endParaRPr>
          </a:p>
          <a:p>
            <a:pPr indent="0" lvl="0" marL="0" rtl="0" algn="l">
              <a:spcBef>
                <a:spcPts val="0"/>
              </a:spcBef>
              <a:spcAft>
                <a:spcPts val="0"/>
              </a:spcAft>
              <a:buNone/>
            </a:pPr>
            <a:r>
              <a:rPr lang="es-ES" sz="1800">
                <a:latin typeface="Tahoma"/>
                <a:ea typeface="Tahoma"/>
                <a:cs typeface="Tahoma"/>
                <a:sym typeface="Tahoma"/>
              </a:rPr>
              <a:t>252-232-3107 Ext. 1519</a:t>
            </a:r>
            <a:endParaRPr sz="2300">
              <a:latin typeface="Tahoma"/>
              <a:ea typeface="Tahoma"/>
              <a:cs typeface="Tahoma"/>
              <a:sym typeface="Tahoma"/>
            </a:endParaRPr>
          </a:p>
        </p:txBody>
      </p:sp>
      <p:sp>
        <p:nvSpPr>
          <p:cNvPr id="77" name="Google Shape;77;p5"/>
          <p:cNvSpPr txBox="1"/>
          <p:nvPr/>
        </p:nvSpPr>
        <p:spPr>
          <a:xfrm>
            <a:off x="233775" y="1798700"/>
            <a:ext cx="2218800" cy="18471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ES" sz="1800">
                <a:latin typeface="Tahoma"/>
                <a:ea typeface="Tahoma"/>
                <a:cs typeface="Tahoma"/>
                <a:sym typeface="Tahoma"/>
              </a:rPr>
              <a:t>Course Information</a:t>
            </a:r>
            <a:r>
              <a:rPr lang="es-ES" sz="1800">
                <a:latin typeface="Tahoma"/>
                <a:ea typeface="Tahoma"/>
                <a:cs typeface="Tahoma"/>
                <a:sym typeface="Tahoma"/>
              </a:rPr>
              <a:t>:</a:t>
            </a:r>
            <a:endParaRPr sz="1800">
              <a:latin typeface="Tahoma"/>
              <a:ea typeface="Tahoma"/>
              <a:cs typeface="Tahoma"/>
              <a:sym typeface="Tahoma"/>
            </a:endParaRPr>
          </a:p>
          <a:p>
            <a:pPr indent="0" lvl="0" marL="0" rtl="0" algn="l">
              <a:spcBef>
                <a:spcPts val="0"/>
              </a:spcBef>
              <a:spcAft>
                <a:spcPts val="0"/>
              </a:spcAft>
              <a:buNone/>
            </a:pPr>
            <a:r>
              <a:rPr lang="es-ES" sz="1800">
                <a:latin typeface="Tahoma"/>
                <a:ea typeface="Tahoma"/>
                <a:cs typeface="Tahoma"/>
                <a:sym typeface="Tahoma"/>
              </a:rPr>
              <a:t>Click </a:t>
            </a:r>
            <a:r>
              <a:rPr lang="es-ES" sz="1800" u="sng">
                <a:solidFill>
                  <a:schemeClr val="hlink"/>
                </a:solidFill>
                <a:latin typeface="Tahoma"/>
                <a:ea typeface="Tahoma"/>
                <a:cs typeface="Tahoma"/>
                <a:sym typeface="Tahoma"/>
                <a:hlinkClick r:id="rId5"/>
              </a:rPr>
              <a:t>Here</a:t>
            </a:r>
            <a:r>
              <a:rPr lang="es-ES" sz="1800">
                <a:latin typeface="Tahoma"/>
                <a:ea typeface="Tahoma"/>
                <a:cs typeface="Tahoma"/>
                <a:sym typeface="Tahoma"/>
              </a:rPr>
              <a:t> for the Course Description, Grading Policy and NC Standards.</a:t>
            </a:r>
            <a:endParaRPr sz="1800">
              <a:latin typeface="Tahoma"/>
              <a:ea typeface="Tahoma"/>
              <a:cs typeface="Tahoma"/>
              <a:sym typeface="Tahoma"/>
            </a:endParaRPr>
          </a:p>
        </p:txBody>
      </p:sp>
      <p:sp>
        <p:nvSpPr>
          <p:cNvPr id="78" name="Google Shape;78;p5"/>
          <p:cNvSpPr txBox="1"/>
          <p:nvPr/>
        </p:nvSpPr>
        <p:spPr>
          <a:xfrm>
            <a:off x="2686350" y="1436225"/>
            <a:ext cx="3467100" cy="29553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ES" sz="1800">
                <a:latin typeface="Tahoma"/>
                <a:ea typeface="Tahoma"/>
                <a:cs typeface="Tahoma"/>
                <a:sym typeface="Tahoma"/>
              </a:rPr>
              <a:t>Google Classroom: Blended Learning Platform </a:t>
            </a:r>
            <a:r>
              <a:rPr lang="es-ES" sz="1800">
                <a:latin typeface="Tahoma"/>
                <a:ea typeface="Tahoma"/>
                <a:cs typeface="Tahoma"/>
                <a:sym typeface="Tahoma"/>
              </a:rPr>
              <a:t>(Join by Invitation)</a:t>
            </a:r>
            <a:endParaRPr sz="1800">
              <a:latin typeface="Tahoma"/>
              <a:ea typeface="Tahoma"/>
              <a:cs typeface="Tahoma"/>
              <a:sym typeface="Tahoma"/>
            </a:endParaRPr>
          </a:p>
          <a:p>
            <a:pPr indent="-342900" lvl="0" marL="457200" rtl="0" algn="l">
              <a:spcBef>
                <a:spcPts val="0"/>
              </a:spcBef>
              <a:spcAft>
                <a:spcPts val="0"/>
              </a:spcAft>
              <a:buSzPts val="1800"/>
              <a:buFont typeface="Tahoma"/>
              <a:buChar char="●"/>
            </a:pPr>
            <a:r>
              <a:rPr lang="es-ES" sz="1800">
                <a:latin typeface="Tahoma"/>
                <a:ea typeface="Tahoma"/>
                <a:cs typeface="Tahoma"/>
                <a:sym typeface="Tahoma"/>
              </a:rPr>
              <a:t>Access to information anytime, anywhere</a:t>
            </a:r>
            <a:endParaRPr sz="1800">
              <a:latin typeface="Tahoma"/>
              <a:ea typeface="Tahoma"/>
              <a:cs typeface="Tahoma"/>
              <a:sym typeface="Tahoma"/>
            </a:endParaRPr>
          </a:p>
          <a:p>
            <a:pPr indent="-342900" lvl="0" marL="457200" rtl="0" algn="l">
              <a:spcBef>
                <a:spcPts val="0"/>
              </a:spcBef>
              <a:spcAft>
                <a:spcPts val="0"/>
              </a:spcAft>
              <a:buSzPts val="1800"/>
              <a:buFont typeface="Tahoma"/>
              <a:buChar char="●"/>
            </a:pPr>
            <a:r>
              <a:rPr lang="es-ES" sz="1800">
                <a:latin typeface="Tahoma"/>
                <a:ea typeface="Tahoma"/>
                <a:cs typeface="Tahoma"/>
                <a:sym typeface="Tahoma"/>
              </a:rPr>
              <a:t>Organization by units of study</a:t>
            </a:r>
            <a:endParaRPr sz="1800">
              <a:latin typeface="Tahoma"/>
              <a:ea typeface="Tahoma"/>
              <a:cs typeface="Tahoma"/>
              <a:sym typeface="Tahoma"/>
            </a:endParaRPr>
          </a:p>
          <a:p>
            <a:pPr indent="-342900" lvl="0" marL="457200" rtl="0" algn="l">
              <a:spcBef>
                <a:spcPts val="0"/>
              </a:spcBef>
              <a:spcAft>
                <a:spcPts val="0"/>
              </a:spcAft>
              <a:buSzPts val="1800"/>
              <a:buFont typeface="Tahoma"/>
              <a:buChar char="●"/>
            </a:pPr>
            <a:r>
              <a:rPr lang="es-ES" sz="1800">
                <a:latin typeface="Tahoma"/>
                <a:ea typeface="Tahoma"/>
                <a:cs typeface="Tahoma"/>
                <a:sym typeface="Tahoma"/>
              </a:rPr>
              <a:t>A variety of resources </a:t>
            </a:r>
            <a:endParaRPr sz="1800">
              <a:latin typeface="Tahoma"/>
              <a:ea typeface="Tahoma"/>
              <a:cs typeface="Tahoma"/>
              <a:sym typeface="Tahoma"/>
            </a:endParaRPr>
          </a:p>
          <a:p>
            <a:pPr indent="0" lvl="0" marL="0" rtl="0" algn="l">
              <a:spcBef>
                <a:spcPts val="0"/>
              </a:spcBef>
              <a:spcAft>
                <a:spcPts val="0"/>
              </a:spcAft>
              <a:buNone/>
            </a:pPr>
            <a:r>
              <a:t/>
            </a:r>
            <a:endParaRPr sz="1800">
              <a:latin typeface="Tahoma"/>
              <a:ea typeface="Tahoma"/>
              <a:cs typeface="Tahoma"/>
              <a:sym typeface="Tahoma"/>
            </a:endParaRPr>
          </a:p>
          <a:p>
            <a:pPr indent="0" lvl="0" marL="0" rtl="0" algn="l">
              <a:spcBef>
                <a:spcPts val="0"/>
              </a:spcBef>
              <a:spcAft>
                <a:spcPts val="0"/>
              </a:spcAft>
              <a:buNone/>
            </a:pPr>
            <a:r>
              <a:t/>
            </a:r>
            <a:endParaRPr sz="1800">
              <a:latin typeface="Tahoma"/>
              <a:ea typeface="Tahoma"/>
              <a:cs typeface="Tahoma"/>
              <a:sym typeface="Tahoma"/>
            </a:endParaRPr>
          </a:p>
        </p:txBody>
      </p:sp>
      <p:sp>
        <p:nvSpPr>
          <p:cNvPr id="79" name="Google Shape;79;p5"/>
          <p:cNvSpPr txBox="1"/>
          <p:nvPr/>
        </p:nvSpPr>
        <p:spPr>
          <a:xfrm>
            <a:off x="2686350" y="4287075"/>
            <a:ext cx="3467100" cy="10158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ES" sz="1800">
                <a:latin typeface="Tahoma"/>
                <a:ea typeface="Tahoma"/>
                <a:cs typeface="Tahoma"/>
                <a:sym typeface="Tahoma"/>
              </a:rPr>
              <a:t>Pacing Guide:</a:t>
            </a:r>
            <a:endParaRPr b="1" sz="1800">
              <a:latin typeface="Tahoma"/>
              <a:ea typeface="Tahoma"/>
              <a:cs typeface="Tahoma"/>
              <a:sym typeface="Tahoma"/>
            </a:endParaRPr>
          </a:p>
          <a:p>
            <a:pPr indent="0" lvl="0" marL="0" rtl="0" algn="l">
              <a:spcBef>
                <a:spcPts val="0"/>
              </a:spcBef>
              <a:spcAft>
                <a:spcPts val="0"/>
              </a:spcAft>
              <a:buNone/>
            </a:pPr>
            <a:r>
              <a:rPr lang="es-ES" sz="1800">
                <a:latin typeface="Tahoma"/>
                <a:ea typeface="Tahoma"/>
                <a:cs typeface="Tahoma"/>
                <a:sym typeface="Tahoma"/>
              </a:rPr>
              <a:t>Click </a:t>
            </a:r>
            <a:r>
              <a:rPr lang="es-ES" sz="1800" u="sng">
                <a:solidFill>
                  <a:schemeClr val="hlink"/>
                </a:solidFill>
                <a:latin typeface="Tahoma"/>
                <a:ea typeface="Tahoma"/>
                <a:cs typeface="Tahoma"/>
                <a:sym typeface="Tahoma"/>
                <a:hlinkClick r:id="rId6"/>
              </a:rPr>
              <a:t>Here</a:t>
            </a:r>
            <a:r>
              <a:rPr lang="es-ES" sz="1800">
                <a:latin typeface="Tahoma"/>
                <a:ea typeface="Tahoma"/>
                <a:cs typeface="Tahoma"/>
                <a:sym typeface="Tahoma"/>
              </a:rPr>
              <a:t> to </a:t>
            </a:r>
            <a:r>
              <a:rPr lang="es-ES" sz="1800">
                <a:latin typeface="Tahoma"/>
                <a:ea typeface="Tahoma"/>
                <a:cs typeface="Tahoma"/>
                <a:sym typeface="Tahoma"/>
              </a:rPr>
              <a:t>Access the Pacing Guide</a:t>
            </a:r>
            <a:endParaRPr sz="1800">
              <a:latin typeface="Tahoma"/>
              <a:ea typeface="Tahoma"/>
              <a:cs typeface="Tahoma"/>
              <a:sym typeface="Tahoma"/>
            </a:endParaRPr>
          </a:p>
        </p:txBody>
      </p:sp>
      <p:pic>
        <p:nvPicPr>
          <p:cNvPr id="80" name="Google Shape;80;p5"/>
          <p:cNvPicPr preferRelativeResize="0"/>
          <p:nvPr/>
        </p:nvPicPr>
        <p:blipFill>
          <a:blip r:embed="rId7">
            <a:alphaModFix/>
          </a:blip>
          <a:stretch>
            <a:fillRect/>
          </a:stretch>
        </p:blipFill>
        <p:spPr>
          <a:xfrm>
            <a:off x="152400" y="5302875"/>
            <a:ext cx="6553201" cy="3437043"/>
          </a:xfrm>
          <a:prstGeom prst="rect">
            <a:avLst/>
          </a:prstGeom>
          <a:noFill/>
          <a:ln>
            <a:noFill/>
          </a:ln>
        </p:spPr>
      </p:pic>
      <p:pic>
        <p:nvPicPr>
          <p:cNvPr id="81" name="Google Shape;81;p5"/>
          <p:cNvPicPr preferRelativeResize="0"/>
          <p:nvPr/>
        </p:nvPicPr>
        <p:blipFill>
          <a:blip r:embed="rId8">
            <a:alphaModFix/>
          </a:blip>
          <a:stretch>
            <a:fillRect/>
          </a:stretch>
        </p:blipFill>
        <p:spPr>
          <a:xfrm>
            <a:off x="161900" y="3895850"/>
            <a:ext cx="2362526" cy="1352288"/>
          </a:xfrm>
          <a:prstGeom prst="rect">
            <a:avLst/>
          </a:prstGeom>
          <a:noFill/>
          <a:ln cap="flat" cmpd="sng" w="19050">
            <a:solidFill>
              <a:srgbClr val="9900F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0073_Resume_three_Template_SlidesMania">
  <a:themeElements>
    <a:clrScheme name="Verde azulado">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