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2718" y="11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Lbls>
            <c:dLbl>
              <c:idx val="2"/>
              <c:tx>
                <c:rich>
                  <a:bodyPr/>
                  <a:lstStyle/>
                  <a:p>
                    <a:r>
                      <a:rPr lang="en-US" sz="1400" dirty="0">
                        <a:latin typeface="Luna"/>
                        <a:cs typeface="KateCelebration"/>
                      </a:rPr>
                      <a:t>25%</a:t>
                    </a:r>
                    <a:endParaRPr lang="en-US" dirty="0">
                      <a:latin typeface=" I Love Glitter"/>
                      <a:cs typeface=" I Love Glitter"/>
                    </a:endParaRP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D98F-4295-9A26-03857111DBAC}"/>
                </c:ext>
              </c:extLst>
            </c:dLbl>
            <c:spPr>
              <a:noFill/>
              <a:ln>
                <a:noFill/>
              </a:ln>
              <a:effectLst/>
            </c:spPr>
            <c:txPr>
              <a:bodyPr/>
              <a:lstStyle/>
              <a:p>
                <a:pPr>
                  <a:defRPr sz="1400">
                    <a:latin typeface="Luna"/>
                    <a:cs typeface="KateCelebration"/>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extLst>
                <c:ext xmlns:c15="http://schemas.microsoft.com/office/drawing/2012/chart" uri="{02D57815-91ED-43cb-92C2-25804820EDAC}">
                  <c15:fullRef>
                    <c15:sqref>Sheet1!$A$2:$A$6</c15:sqref>
                  </c15:fullRef>
                </c:ext>
              </c:extLst>
              <c:f>Sheet1!$A$2:$A$5</c:f>
              <c:strCache>
                <c:ptCount val="4"/>
                <c:pt idx="0">
                  <c:v>Classwork</c:v>
                </c:pt>
                <c:pt idx="1">
                  <c:v>Projects / Unit Tests</c:v>
                </c:pt>
                <c:pt idx="2">
                  <c:v>Quizzes</c:v>
                </c:pt>
                <c:pt idx="3">
                  <c:v>Workplace Readiness Skills</c:v>
                </c:pt>
              </c:strCache>
            </c:strRef>
          </c:cat>
          <c:val>
            <c:numRef>
              <c:extLst>
                <c:ext xmlns:c15="http://schemas.microsoft.com/office/drawing/2012/chart" uri="{02D57815-91ED-43cb-92C2-25804820EDAC}">
                  <c15:fullRef>
                    <c15:sqref>Sheet1!$B$2:$B$6</c15:sqref>
                  </c15:fullRef>
                </c:ext>
              </c:extLst>
              <c:f>Sheet1!$B$2:$B$5</c:f>
              <c:numCache>
                <c:formatCode>0%</c:formatCode>
                <c:ptCount val="4"/>
                <c:pt idx="0">
                  <c:v>0.4</c:v>
                </c:pt>
                <c:pt idx="1">
                  <c:v>0.25</c:v>
                </c:pt>
                <c:pt idx="2">
                  <c:v>0.25</c:v>
                </c:pt>
                <c:pt idx="3">
                  <c:v>0.1</c:v>
                </c:pt>
              </c:numCache>
            </c:numRef>
          </c:val>
          <c:extLst>
            <c:ext xmlns:c15="http://schemas.microsoft.com/office/drawing/2012/chart" uri="{02D57815-91ED-43cb-92C2-25804820EDAC}">
              <c15:categoryFilterExceptions>
                <c15:categoryFilterException>
                  <c15:sqref>Sheet1!$B$6</c15:sqref>
                  <c15:dLbl>
                    <c:idx val="3"/>
                    <c:tx>
                      <c:rich>
                        <a:bodyPr/>
                        <a:lstStyle/>
                        <a:p>
                          <a:r>
                            <a:rPr lang="en-US" sz="1400" dirty="0">
                              <a:latin typeface="Luna"/>
                              <a:cs typeface="KateCelebration"/>
                            </a:rPr>
                            <a:t>11%</a:t>
                          </a:r>
                          <a:endParaRPr lang="en-US" dirty="0">
                            <a:latin typeface=" I Love Glitter"/>
                            <a:cs typeface=" I Love Glitter"/>
                          </a:endParaRPr>
                        </a:p>
                      </c:rich>
                    </c:tx>
                    <c:showLegendKey val="0"/>
                    <c:showVal val="0"/>
                    <c:showCatName val="0"/>
                    <c:showSerName val="0"/>
                    <c:showPercent val="1"/>
                    <c:showBubbleSize val="0"/>
                    <c:extLst>
                      <c:ext uri="{CE6537A1-D6FC-4f65-9D91-7224C49458BB}">
                        <c15:showDataLabelsRange val="0"/>
                      </c:ext>
                      <c:ext xmlns:c16="http://schemas.microsoft.com/office/drawing/2014/chart" uri="{C3380CC4-5D6E-409C-BE32-E72D297353CC}">
                        <c16:uniqueId val="{00000001-D98F-4295-9A26-03857111DBAC}"/>
                      </c:ext>
                    </c:extLst>
                  </c15:dLbl>
                </c15:categoryFilterException>
              </c15:categoryFilterExceptions>
            </c:ext>
            <c:ext xmlns:c16="http://schemas.microsoft.com/office/drawing/2014/chart" uri="{C3380CC4-5D6E-409C-BE32-E72D297353CC}">
              <c16:uniqueId val="{00000002-D98F-4295-9A26-03857111DBAC}"/>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07165220839324"/>
          <c:y val="0.13471307109320299"/>
          <c:w val="0.36646915806215802"/>
          <c:h val="0.73057385781359396"/>
        </c:manualLayout>
      </c:layout>
      <c:overlay val="0"/>
      <c:txPr>
        <a:bodyPr/>
        <a:lstStyle/>
        <a:p>
          <a:pPr>
            <a:defRPr sz="1400">
              <a:latin typeface="Avenir Light"/>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4"/>
            <a:ext cx="6995160" cy="2156037"/>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92FFFA-AF53-4049-996E-6B65EDA1F898}"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298720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2FFFA-AF53-4049-996E-6B65EDA1F898}"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192682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70672" y="591397"/>
            <a:ext cx="1665923"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0047" y="591397"/>
            <a:ext cx="4863465"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2FFFA-AF53-4049-996E-6B65EDA1F898}"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55756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2FFFA-AF53-4049-996E-6B65EDA1F898}"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415693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2FFFA-AF53-4049-996E-6B65EDA1F898}"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300398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0047" y="3441277"/>
            <a:ext cx="326469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71900" y="3441277"/>
            <a:ext cx="326469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92FFFA-AF53-4049-996E-6B65EDA1F898}"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78977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2802"/>
            <a:ext cx="740664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92FFFA-AF53-4049-996E-6B65EDA1F898}"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139221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92FFFA-AF53-4049-996E-6B65EDA1F898}"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298916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2FFFA-AF53-4049-996E-6B65EDA1F898}"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399764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2707482"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545" y="400474"/>
            <a:ext cx="4600575"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2104814"/>
            <a:ext cx="2707482"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2FFFA-AF53-4049-996E-6B65EDA1F898}"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304734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0"/>
            <a:ext cx="493776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3059" y="898737"/>
            <a:ext cx="493776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3059" y="7872096"/>
            <a:ext cx="493776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2FFFA-AF53-4049-996E-6B65EDA1F898}"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245403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480" y="2346961"/>
            <a:ext cx="740664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7"/>
            <a:ext cx="192024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5292FFFA-AF53-4049-996E-6B65EDA1F898}" type="datetimeFigureOut">
              <a:rPr lang="en-US" smtClean="0"/>
              <a:t>8/27/2024</a:t>
            </a:fld>
            <a:endParaRPr lang="en-US"/>
          </a:p>
        </p:txBody>
      </p:sp>
      <p:sp>
        <p:nvSpPr>
          <p:cNvPr id="5" name="Footer Placeholder 4"/>
          <p:cNvSpPr>
            <a:spLocks noGrp="1"/>
          </p:cNvSpPr>
          <p:nvPr>
            <p:ph type="ftr" sz="quarter" idx="3"/>
          </p:nvPr>
        </p:nvSpPr>
        <p:spPr>
          <a:xfrm>
            <a:off x="2811780" y="9322647"/>
            <a:ext cx="260604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7"/>
            <a:ext cx="192024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224AA793-57F1-9C43-AD3A-40716203C326}" type="slidenum">
              <a:rPr lang="en-US" smtClean="0"/>
              <a:t>‹#›</a:t>
            </a:fld>
            <a:endParaRPr lang="en-US"/>
          </a:p>
        </p:txBody>
      </p:sp>
    </p:spTree>
    <p:extLst>
      <p:ext uri="{BB962C8B-B14F-4D97-AF65-F5344CB8AC3E}">
        <p14:creationId xmlns:p14="http://schemas.microsoft.com/office/powerpoint/2010/main" val="32326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4628" y="1087016"/>
            <a:ext cx="4349852" cy="830997"/>
          </a:xfrm>
          <a:prstGeom prst="rect">
            <a:avLst/>
          </a:prstGeom>
          <a:solidFill>
            <a:schemeClr val="accent1">
              <a:lumMod val="20000"/>
              <a:lumOff val="80000"/>
            </a:schemeClr>
          </a:solidFill>
        </p:spPr>
        <p:txBody>
          <a:bodyPr wrap="square" rtlCol="0">
            <a:spAutoFit/>
          </a:bodyPr>
          <a:lstStyle/>
          <a:p>
            <a:r>
              <a:rPr lang="en-US" dirty="0">
                <a:latin typeface="Stencil" panose="040409050D0802020404" pitchFamily="82" charset="0"/>
                <a:cs typeface="Avenir Light"/>
              </a:rPr>
              <a:t>Mr. Smith</a:t>
            </a:r>
          </a:p>
          <a:p>
            <a:r>
              <a:rPr lang="en-US" sz="1600" dirty="0">
                <a:latin typeface="Stencil" panose="040409050D0802020404" pitchFamily="82" charset="0"/>
                <a:cs typeface="Avenir Light"/>
              </a:rPr>
              <a:t>Room 501</a:t>
            </a:r>
          </a:p>
          <a:p>
            <a:r>
              <a:rPr lang="en-US" sz="1400" dirty="0">
                <a:latin typeface="Stencil" panose="040409050D0802020404" pitchFamily="82" charset="0"/>
                <a:cs typeface="Avenir Light"/>
              </a:rPr>
              <a:t>Exploring business &amp; entrepreneurship</a:t>
            </a:r>
          </a:p>
        </p:txBody>
      </p:sp>
      <p:sp>
        <p:nvSpPr>
          <p:cNvPr id="20" name="TextBox 19"/>
          <p:cNvSpPr txBox="1"/>
          <p:nvPr/>
        </p:nvSpPr>
        <p:spPr>
          <a:xfrm>
            <a:off x="348642" y="2150884"/>
            <a:ext cx="3348287" cy="307777"/>
          </a:xfrm>
          <a:prstGeom prst="rect">
            <a:avLst/>
          </a:prstGeom>
          <a:noFill/>
        </p:spPr>
        <p:txBody>
          <a:bodyPr wrap="square" rtlCol="0">
            <a:spAutoFit/>
          </a:bodyPr>
          <a:lstStyle/>
          <a:p>
            <a:r>
              <a:rPr lang="en-US" sz="1400" dirty="0">
                <a:latin typeface="Luna"/>
                <a:cs typeface="Luna"/>
              </a:rPr>
              <a:t>Communication</a:t>
            </a:r>
          </a:p>
        </p:txBody>
      </p:sp>
      <p:sp>
        <p:nvSpPr>
          <p:cNvPr id="4" name="TextBox 3"/>
          <p:cNvSpPr txBox="1"/>
          <p:nvPr/>
        </p:nvSpPr>
        <p:spPr>
          <a:xfrm>
            <a:off x="134827" y="2025687"/>
            <a:ext cx="4241270" cy="1200329"/>
          </a:xfrm>
          <a:prstGeom prst="rect">
            <a:avLst/>
          </a:prstGeom>
          <a:ln w="0">
            <a:prstDash val="sysDash"/>
          </a:ln>
        </p:spPr>
        <p:style>
          <a:lnRef idx="2">
            <a:schemeClr val="dk1"/>
          </a:lnRef>
          <a:fillRef idx="1">
            <a:schemeClr val="lt1"/>
          </a:fillRef>
          <a:effectRef idx="0">
            <a:schemeClr val="dk1"/>
          </a:effectRef>
          <a:fontRef idx="minor">
            <a:schemeClr val="dk1"/>
          </a:fontRef>
        </p:style>
        <p:txBody>
          <a:bodyPr wrap="square" numCol="1" rtlCol="0">
            <a:spAutoFit/>
          </a:bodyPr>
          <a:lstStyle/>
          <a:p>
            <a:r>
              <a:rPr lang="en-US" sz="2400" b="1" dirty="0">
                <a:latin typeface="Baguet Script" panose="00000500000000000000" pitchFamily="2" charset="0"/>
                <a:cs typeface="Autumn in November"/>
              </a:rPr>
              <a:t>Communication</a:t>
            </a:r>
            <a:endParaRPr lang="en-US" sz="2400" dirty="0">
              <a:latin typeface=" I Love Glitter"/>
              <a:cs typeface=" I Love Glitter"/>
            </a:endParaRPr>
          </a:p>
          <a:p>
            <a:r>
              <a:rPr lang="en-US" dirty="0">
                <a:latin typeface="Avenir Light"/>
                <a:cs typeface="Avenir Light"/>
              </a:rPr>
              <a:t>jacksmith@currituck.k12.nc.us</a:t>
            </a:r>
          </a:p>
          <a:p>
            <a:r>
              <a:rPr lang="en-US" dirty="0">
                <a:latin typeface="Avenir Light"/>
                <a:cs typeface="Avenir Light"/>
              </a:rPr>
              <a:t>(252) 435-2566 ext. 9037</a:t>
            </a:r>
          </a:p>
          <a:p>
            <a:endParaRPr lang="en-US" sz="1200" dirty="0">
              <a:latin typeface="Avenir Light"/>
              <a:cs typeface="Avenir Light"/>
            </a:endParaRPr>
          </a:p>
        </p:txBody>
      </p:sp>
      <p:sp>
        <p:nvSpPr>
          <p:cNvPr id="10" name="TextBox 9"/>
          <p:cNvSpPr txBox="1"/>
          <p:nvPr/>
        </p:nvSpPr>
        <p:spPr>
          <a:xfrm>
            <a:off x="143931" y="3288851"/>
            <a:ext cx="4232164" cy="2123658"/>
          </a:xfrm>
          <a:prstGeom prst="rect">
            <a:avLst/>
          </a:prstGeom>
          <a:ln w="0">
            <a:prstDash val="sysDash"/>
          </a:ln>
        </p:spPr>
        <p:style>
          <a:lnRef idx="2">
            <a:schemeClr val="dk1"/>
          </a:lnRef>
          <a:fillRef idx="1">
            <a:schemeClr val="lt1"/>
          </a:fillRef>
          <a:effectRef idx="0">
            <a:schemeClr val="dk1"/>
          </a:effectRef>
          <a:fontRef idx="minor">
            <a:schemeClr val="dk1"/>
          </a:fontRef>
        </p:style>
        <p:txBody>
          <a:bodyPr wrap="square" numCol="1" rtlCol="0">
            <a:spAutoFit/>
          </a:bodyPr>
          <a:lstStyle/>
          <a:p>
            <a:r>
              <a:rPr lang="en-US" sz="2400" b="1" dirty="0">
                <a:latin typeface="Baguet Script" panose="00000500000000000000" pitchFamily="2" charset="0"/>
                <a:cs typeface="Autumn in November"/>
              </a:rPr>
              <a:t>Course Description</a:t>
            </a:r>
            <a:endParaRPr lang="en-US" sz="2400" dirty="0">
              <a:latin typeface=" I Love Glitter"/>
              <a:cs typeface=" I Love Glitter"/>
            </a:endParaRPr>
          </a:p>
          <a:p>
            <a:r>
              <a:rPr lang="en-US" sz="1200" dirty="0">
                <a:latin typeface="Avenir Light"/>
                <a:cs typeface="Avenir Light"/>
              </a:rPr>
              <a:t>Welcome to Exploring Business &amp; Entrepreneurship!  This course is designed to empower all students to be successful citizens, workers and leaders in a global economy.  This course will give purpose to learning by emphasizing real world skills and practical knowledge.  Students will think creatively, solve problems and utilize technology to do so.  All while reinforcing their basic core skills of reading, writing and mathematics while working independently and as part of a team.  </a:t>
            </a:r>
          </a:p>
          <a:p>
            <a:endParaRPr lang="en-US" sz="1200" dirty="0">
              <a:latin typeface="Avenir Light"/>
              <a:cs typeface="Avenir Light"/>
            </a:endParaRPr>
          </a:p>
        </p:txBody>
      </p:sp>
      <p:grpSp>
        <p:nvGrpSpPr>
          <p:cNvPr id="23" name="Group 22"/>
          <p:cNvGrpSpPr/>
          <p:nvPr/>
        </p:nvGrpSpPr>
        <p:grpSpPr>
          <a:xfrm>
            <a:off x="4376095" y="1172778"/>
            <a:ext cx="3853503" cy="2499104"/>
            <a:chOff x="4376097" y="1380977"/>
            <a:chExt cx="3853503" cy="2862787"/>
          </a:xfrm>
        </p:grpSpPr>
        <p:sp>
          <p:nvSpPr>
            <p:cNvPr id="9" name="TextBox 8"/>
            <p:cNvSpPr txBox="1"/>
            <p:nvPr/>
          </p:nvSpPr>
          <p:spPr>
            <a:xfrm>
              <a:off x="4536535" y="1380977"/>
              <a:ext cx="3549132" cy="2616101"/>
            </a:xfrm>
            <a:prstGeom prst="rect">
              <a:avLst/>
            </a:prstGeom>
            <a:ln w="0">
              <a:prstDash val="sysDash"/>
            </a:ln>
          </p:spPr>
          <p:style>
            <a:lnRef idx="2">
              <a:schemeClr val="dk1"/>
            </a:lnRef>
            <a:fillRef idx="1">
              <a:schemeClr val="lt1"/>
            </a:fillRef>
            <a:effectRef idx="0">
              <a:schemeClr val="dk1"/>
            </a:effectRef>
            <a:fontRef idx="minor">
              <a:schemeClr val="dk1"/>
            </a:fontRef>
          </p:style>
          <p:txBody>
            <a:bodyPr wrap="square" numCol="1" rtlCol="0">
              <a:spAutoFit/>
            </a:bodyPr>
            <a:lstStyle/>
            <a:p>
              <a:endParaRPr lang="en-US" sz="1400" dirty="0">
                <a:latin typeface="Luna"/>
                <a:cs typeface="Luna"/>
              </a:endParaRPr>
            </a:p>
            <a:p>
              <a:r>
                <a:rPr lang="en-US" sz="1400" dirty="0">
                  <a:latin typeface="Luna"/>
                  <a:cs typeface="Luna"/>
                </a:rPr>
                <a:t>How is my grade calculated?</a:t>
              </a:r>
            </a:p>
            <a:p>
              <a:endParaRPr lang="en-US" sz="1600" dirty="0">
                <a:latin typeface="Luna"/>
                <a:cs typeface="Luna"/>
              </a:endParaRPr>
            </a:p>
            <a:p>
              <a:endParaRPr lang="en-US" sz="1600" dirty="0">
                <a:latin typeface="Luna"/>
                <a:cs typeface="Luna"/>
              </a:endParaRPr>
            </a:p>
            <a:p>
              <a:endParaRPr lang="en-US" sz="1600" dirty="0">
                <a:latin typeface="Luna"/>
                <a:cs typeface="Luna"/>
              </a:endParaRPr>
            </a:p>
            <a:p>
              <a:endParaRPr lang="en-US" sz="1600" dirty="0">
                <a:latin typeface="Luna"/>
                <a:cs typeface="Luna"/>
              </a:endParaRPr>
            </a:p>
            <a:p>
              <a:endParaRPr lang="en-US" sz="1600" dirty="0">
                <a:latin typeface="Luna"/>
                <a:cs typeface="Luna"/>
              </a:endParaRPr>
            </a:p>
            <a:p>
              <a:endParaRPr lang="en-US" sz="1600" dirty="0">
                <a:latin typeface="Luna"/>
                <a:cs typeface="Luna"/>
              </a:endParaRPr>
            </a:p>
            <a:p>
              <a:endParaRPr lang="en-US" sz="1600" dirty="0">
                <a:latin typeface="Luna"/>
                <a:cs typeface="Luna"/>
              </a:endParaRPr>
            </a:p>
            <a:p>
              <a:endParaRPr lang="en-US" sz="1200" dirty="0">
                <a:latin typeface="Avenir Light"/>
                <a:cs typeface="Avenir Light"/>
              </a:endParaRPr>
            </a:p>
            <a:p>
              <a:endParaRPr lang="en-US" sz="1200" dirty="0">
                <a:latin typeface="Avenir Light"/>
                <a:cs typeface="Avenir Light"/>
              </a:endParaRPr>
            </a:p>
          </p:txBody>
        </p:sp>
        <p:graphicFrame>
          <p:nvGraphicFramePr>
            <p:cNvPr id="6" name="Chart 5"/>
            <p:cNvGraphicFramePr/>
            <p:nvPr>
              <p:extLst>
                <p:ext uri="{D42A27DB-BD31-4B8C-83A1-F6EECF244321}">
                  <p14:modId xmlns:p14="http://schemas.microsoft.com/office/powerpoint/2010/main" val="3669374006"/>
                </p:ext>
              </p:extLst>
            </p:nvPr>
          </p:nvGraphicFramePr>
          <p:xfrm>
            <a:off x="4376097" y="1627663"/>
            <a:ext cx="3853503" cy="2616101"/>
          </p:xfrm>
          <a:graphic>
            <a:graphicData uri="http://schemas.openxmlformats.org/drawingml/2006/chart">
              <c:chart xmlns:c="http://schemas.openxmlformats.org/drawingml/2006/chart" xmlns:r="http://schemas.openxmlformats.org/officeDocument/2006/relationships" r:id="rId2"/>
            </a:graphicData>
          </a:graphic>
        </p:graphicFrame>
        <p:pic>
          <p:nvPicPr>
            <p:cNvPr id="21" name="Picture 20" descr="Screen Shot 2018-08-01 at 2.11.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307" y="1449923"/>
              <a:ext cx="3399307" cy="475012"/>
            </a:xfrm>
            <a:prstGeom prst="rect">
              <a:avLst/>
            </a:prstGeom>
          </p:spPr>
        </p:pic>
      </p:grpSp>
      <p:sp>
        <p:nvSpPr>
          <p:cNvPr id="14" name="TextBox 13"/>
          <p:cNvSpPr txBox="1"/>
          <p:nvPr/>
        </p:nvSpPr>
        <p:spPr>
          <a:xfrm>
            <a:off x="4505100" y="3535025"/>
            <a:ext cx="3595494" cy="6370975"/>
          </a:xfrm>
          <a:prstGeom prst="rect">
            <a:avLst/>
          </a:prstGeom>
          <a:ln w="0">
            <a:prstDash val="sysDash"/>
          </a:ln>
        </p:spPr>
        <p:style>
          <a:lnRef idx="2">
            <a:schemeClr val="dk1"/>
          </a:lnRef>
          <a:fillRef idx="1">
            <a:schemeClr val="lt1"/>
          </a:fillRef>
          <a:effectRef idx="0">
            <a:schemeClr val="dk1"/>
          </a:effectRef>
          <a:fontRef idx="minor">
            <a:schemeClr val="dk1"/>
          </a:fontRef>
        </p:style>
        <p:txBody>
          <a:bodyPr wrap="square" numCol="1" rtlCol="0">
            <a:spAutoFit/>
          </a:bodyPr>
          <a:lstStyle/>
          <a:p>
            <a:r>
              <a:rPr lang="en-US" sz="2400" b="1" dirty="0">
                <a:latin typeface="Baguet Script" panose="00000500000000000000" pitchFamily="2" charset="0"/>
                <a:cs typeface="Autumn in November"/>
              </a:rPr>
              <a:t>Classwork / Homework</a:t>
            </a:r>
            <a:endParaRPr lang="en-US" sz="2400" dirty="0">
              <a:latin typeface=" I Love Glitter"/>
              <a:cs typeface=" I Love Glitter"/>
            </a:endParaRPr>
          </a:p>
          <a:p>
            <a:endParaRPr lang="en-US" sz="900" dirty="0">
              <a:latin typeface="Avenir Light"/>
              <a:cs typeface="Avenir Light"/>
            </a:endParaRPr>
          </a:p>
          <a:p>
            <a:r>
              <a:rPr lang="en-US" sz="1200" b="1" u="sng" dirty="0">
                <a:latin typeface="Avenir Light"/>
                <a:cs typeface="Avenir Light"/>
              </a:rPr>
              <a:t>40%</a:t>
            </a:r>
            <a:r>
              <a:rPr lang="en-US" sz="1200" dirty="0">
                <a:latin typeface="Avenir Light"/>
                <a:cs typeface="Avenir Light"/>
              </a:rPr>
              <a:t> of your grade will be based on classwork activities such as worksheets, short written responses, note-taking, and reflections over lecture and topics discussed.</a:t>
            </a:r>
            <a:endParaRPr lang="en-US" sz="1000" dirty="0">
              <a:latin typeface="Avenir Light"/>
              <a:cs typeface="Avenir Light"/>
            </a:endParaRPr>
          </a:p>
          <a:p>
            <a:r>
              <a:rPr lang="en-US" sz="2400" b="1" dirty="0">
                <a:latin typeface="Baguet Script" panose="00000500000000000000" pitchFamily="2" charset="0"/>
                <a:cs typeface="Autumn in November"/>
              </a:rPr>
              <a:t>Projects / Unit Tests</a:t>
            </a:r>
            <a:endParaRPr lang="en-US" sz="2400" dirty="0">
              <a:latin typeface=" I Love Glitter"/>
              <a:cs typeface=" I Love Glitter"/>
            </a:endParaRPr>
          </a:p>
          <a:p>
            <a:r>
              <a:rPr lang="en-US" sz="1200" b="1" u="sng" dirty="0">
                <a:latin typeface="Avenir Light"/>
                <a:cs typeface="Avenir Light"/>
              </a:rPr>
              <a:t>25% </a:t>
            </a:r>
            <a:r>
              <a:rPr lang="en-US" sz="1200" dirty="0">
                <a:latin typeface="Avenir Light"/>
                <a:cs typeface="Avenir Light"/>
              </a:rPr>
              <a:t>of your grade will be based on unit tests and project completion.  There will be projects completed individually as well as within a group.  </a:t>
            </a:r>
          </a:p>
          <a:p>
            <a:endParaRPr lang="en-US" sz="1200" dirty="0">
              <a:latin typeface="Avenir Light"/>
              <a:cs typeface="Avenir Light"/>
            </a:endParaRPr>
          </a:p>
          <a:p>
            <a:r>
              <a:rPr lang="en-US" sz="2400" b="1" dirty="0">
                <a:latin typeface="Baguet Script" panose="00000500000000000000" pitchFamily="2" charset="0"/>
                <a:cs typeface="Autumn in November"/>
              </a:rPr>
              <a:t>Quizzes</a:t>
            </a:r>
          </a:p>
          <a:p>
            <a:r>
              <a:rPr lang="en-US" sz="1200" b="1" u="sng" dirty="0">
                <a:latin typeface="Avenir Light"/>
                <a:cs typeface="Avenir Light"/>
              </a:rPr>
              <a:t>25% </a:t>
            </a:r>
            <a:r>
              <a:rPr lang="en-US" sz="1200" dirty="0">
                <a:latin typeface="Avenir Light"/>
                <a:cs typeface="Avenir Light"/>
              </a:rPr>
              <a:t>of your grade will be based on quizzes.  These quizzes will be placed periodically throughout a unit to reinforce learning and comprehension.  </a:t>
            </a:r>
            <a:endParaRPr lang="en-US" sz="2000" dirty="0">
              <a:latin typeface=" I Love Glitter"/>
              <a:cs typeface=" I Love Glitter"/>
            </a:endParaRPr>
          </a:p>
          <a:p>
            <a:endParaRPr lang="en-US" sz="1200" dirty="0">
              <a:latin typeface="Avenir Light"/>
              <a:cs typeface="Avenir Light"/>
            </a:endParaRPr>
          </a:p>
          <a:p>
            <a:r>
              <a:rPr lang="en-US" sz="2400" b="1" dirty="0">
                <a:latin typeface="Baguet Script" panose="00000500000000000000" pitchFamily="2" charset="0"/>
                <a:cs typeface="Autumn in November"/>
              </a:rPr>
              <a:t>Workplace Readiness Skills</a:t>
            </a:r>
          </a:p>
          <a:p>
            <a:r>
              <a:rPr lang="en-US" sz="1200" b="1" u="sng" dirty="0">
                <a:latin typeface="Avenir Light"/>
                <a:cs typeface="Avenir Light"/>
              </a:rPr>
              <a:t>10% </a:t>
            </a:r>
            <a:r>
              <a:rPr lang="en-US" sz="1200" dirty="0">
                <a:latin typeface="Avenir Light"/>
                <a:cs typeface="Avenir Light"/>
              </a:rPr>
              <a:t>of your grade will be based on observed workplace readiness skills.  Having the ability to be assigned a task and completing the task in a timely manner.  Having the ability to be productive and prepared while in the classroom.  This will be observed with morning bell ringers, exit tickets, reflections, and Journal entries.</a:t>
            </a:r>
            <a:endParaRPr lang="en-US" sz="1200" dirty="0">
              <a:latin typeface=" I Love Glitter"/>
              <a:cs typeface=" I Love Glitter"/>
            </a:endParaRPr>
          </a:p>
          <a:p>
            <a:endParaRPr lang="en-US" sz="2000" b="1" dirty="0">
              <a:latin typeface="Baguet Script" panose="00000500000000000000" pitchFamily="2" charset="0"/>
              <a:cs typeface="Autumn in November"/>
            </a:endParaRPr>
          </a:p>
          <a:p>
            <a:endParaRPr lang="en-US" sz="1200" dirty="0">
              <a:latin typeface="Avenir Light"/>
              <a:cs typeface="Avenir Light"/>
            </a:endParaRPr>
          </a:p>
          <a:p>
            <a:endParaRPr lang="en-US" sz="1200" dirty="0">
              <a:latin typeface="Avenir Light"/>
              <a:cs typeface="Avenir Light"/>
            </a:endParaRPr>
          </a:p>
          <a:p>
            <a:endParaRPr lang="en-US" sz="1000" dirty="0">
              <a:latin typeface="Luna"/>
              <a:cs typeface="Luna"/>
            </a:endParaRPr>
          </a:p>
          <a:p>
            <a:endParaRPr lang="en-US" sz="900" dirty="0">
              <a:latin typeface="Luna"/>
              <a:cs typeface="Luna"/>
            </a:endParaRPr>
          </a:p>
          <a:p>
            <a:endParaRPr lang="en-US" sz="1200" dirty="0">
              <a:latin typeface="Avenir Light"/>
              <a:cs typeface="Avenir Light"/>
            </a:endParaRPr>
          </a:p>
        </p:txBody>
      </p:sp>
      <p:pic>
        <p:nvPicPr>
          <p:cNvPr id="28" name="Picture 27" descr="Screen Shot 2018-08-01 at 2.26.1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26415"/>
            <a:ext cx="8229600" cy="997015"/>
          </a:xfrm>
          <a:prstGeom prst="rect">
            <a:avLst/>
          </a:prstGeom>
        </p:spPr>
      </p:pic>
      <p:sp>
        <p:nvSpPr>
          <p:cNvPr id="5" name="Rectangle 1">
            <a:extLst>
              <a:ext uri="{FF2B5EF4-FFF2-40B4-BE49-F238E27FC236}">
                <a16:creationId xmlns:a16="http://schemas.microsoft.com/office/drawing/2014/main" id="{8482D35C-1875-1593-A16E-D4505E9C709D}"/>
              </a:ext>
            </a:extLst>
          </p:cNvPr>
          <p:cNvSpPr>
            <a:spLocks noChangeArrowheads="1"/>
          </p:cNvSpPr>
          <p:nvPr/>
        </p:nvSpPr>
        <p:spPr bwMode="auto">
          <a:xfrm>
            <a:off x="0" y="0"/>
            <a:ext cx="8229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4C4F1D30-B412-C1E4-F701-7974362922FC}"/>
              </a:ext>
            </a:extLst>
          </p:cNvPr>
          <p:cNvSpPr>
            <a:spLocks noChangeArrowheads="1"/>
          </p:cNvSpPr>
          <p:nvPr/>
        </p:nvSpPr>
        <p:spPr bwMode="auto">
          <a:xfrm>
            <a:off x="152400" y="152400"/>
            <a:ext cx="8229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a:extLst>
              <a:ext uri="{FF2B5EF4-FFF2-40B4-BE49-F238E27FC236}">
                <a16:creationId xmlns:a16="http://schemas.microsoft.com/office/drawing/2014/main" id="{265EEEE9-ECA0-8334-0FF1-4A86219FCA56}"/>
              </a:ext>
            </a:extLst>
          </p:cNvPr>
          <p:cNvPicPr>
            <a:picLocks noChangeAspect="1"/>
          </p:cNvPicPr>
          <p:nvPr/>
        </p:nvPicPr>
        <p:blipFill>
          <a:blip r:embed="rId5"/>
          <a:stretch>
            <a:fillRect/>
          </a:stretch>
        </p:blipFill>
        <p:spPr>
          <a:xfrm>
            <a:off x="5780881" y="8876008"/>
            <a:ext cx="1094509" cy="615661"/>
          </a:xfrm>
          <a:prstGeom prst="rect">
            <a:avLst/>
          </a:prstGeom>
        </p:spPr>
      </p:pic>
      <p:pic>
        <p:nvPicPr>
          <p:cNvPr id="29" name="Picture 28">
            <a:extLst>
              <a:ext uri="{FF2B5EF4-FFF2-40B4-BE49-F238E27FC236}">
                <a16:creationId xmlns:a16="http://schemas.microsoft.com/office/drawing/2014/main" id="{055C7D78-4642-421F-C853-C6E1AEFCE681}"/>
              </a:ext>
            </a:extLst>
          </p:cNvPr>
          <p:cNvPicPr>
            <a:picLocks noChangeAspect="1"/>
          </p:cNvPicPr>
          <p:nvPr/>
        </p:nvPicPr>
        <p:blipFill>
          <a:blip r:embed="rId6"/>
          <a:stretch>
            <a:fillRect/>
          </a:stretch>
        </p:blipFill>
        <p:spPr>
          <a:xfrm>
            <a:off x="7077693" y="8913846"/>
            <a:ext cx="915919" cy="911848"/>
          </a:xfrm>
          <a:prstGeom prst="rect">
            <a:avLst/>
          </a:prstGeom>
        </p:spPr>
      </p:pic>
      <p:pic>
        <p:nvPicPr>
          <p:cNvPr id="30" name="Picture 29">
            <a:extLst>
              <a:ext uri="{FF2B5EF4-FFF2-40B4-BE49-F238E27FC236}">
                <a16:creationId xmlns:a16="http://schemas.microsoft.com/office/drawing/2014/main" id="{AD43D670-B38C-D959-A1D4-ACDEE733E24C}"/>
              </a:ext>
            </a:extLst>
          </p:cNvPr>
          <p:cNvPicPr>
            <a:picLocks noChangeAspect="1"/>
          </p:cNvPicPr>
          <p:nvPr/>
        </p:nvPicPr>
        <p:blipFill>
          <a:blip r:embed="rId7"/>
          <a:stretch>
            <a:fillRect/>
          </a:stretch>
        </p:blipFill>
        <p:spPr>
          <a:xfrm>
            <a:off x="4578622" y="8888022"/>
            <a:ext cx="915919" cy="915919"/>
          </a:xfrm>
          <a:prstGeom prst="rect">
            <a:avLst/>
          </a:prstGeom>
        </p:spPr>
      </p:pic>
      <p:sp>
        <p:nvSpPr>
          <p:cNvPr id="32" name="TextBox 31">
            <a:extLst>
              <a:ext uri="{FF2B5EF4-FFF2-40B4-BE49-F238E27FC236}">
                <a16:creationId xmlns:a16="http://schemas.microsoft.com/office/drawing/2014/main" id="{4DCF842D-D64B-7EA3-49F7-6239A7937995}"/>
              </a:ext>
            </a:extLst>
          </p:cNvPr>
          <p:cNvSpPr txBox="1"/>
          <p:nvPr/>
        </p:nvSpPr>
        <p:spPr>
          <a:xfrm>
            <a:off x="129006" y="5445746"/>
            <a:ext cx="4212049" cy="2677656"/>
          </a:xfrm>
          <a:prstGeom prst="rect">
            <a:avLst/>
          </a:prstGeom>
          <a:noFill/>
          <a:ln w="31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Baguet Script" panose="00000500000000000000" pitchFamily="2" charset="0"/>
                <a:ea typeface="+mn-ea"/>
                <a:cs typeface="Autumn in November"/>
              </a:rPr>
              <a:t>Module  1:</a:t>
            </a:r>
            <a:endParaRPr kumimoji="0" lang="en-US" sz="2400" b="0" i="0" u="none" strike="noStrike" kern="1200" cap="none" spc="0" normalizeH="0" baseline="0" noProof="0" dirty="0">
              <a:ln>
                <a:noFill/>
              </a:ln>
              <a:solidFill>
                <a:prstClr val="black"/>
              </a:solidFill>
              <a:effectLst/>
              <a:uLnTx/>
              <a:uFillTx/>
              <a:latin typeface=" I Love Glitter"/>
              <a:ea typeface="+mn-ea"/>
              <a:cs typeface=" I Love Glitter"/>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Understand the purpose of business, types &amp; classes of business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a:solidFill>
                  <a:prstClr val="black"/>
                </a:solidFill>
                <a:latin typeface="Avenir Light"/>
                <a:cs typeface="Avenir Light"/>
              </a:rPr>
              <a:t>Compare the main types of business organization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a:solidFill>
                  <a:prstClr val="black"/>
                </a:solidFill>
                <a:latin typeface="Avenir Light"/>
                <a:cs typeface="Avenir Light"/>
              </a:rPr>
              <a:t>Classify business as profit-making or non-profit making, and service, product or combination of both.</a:t>
            </a: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r>
              <a:rPr lang="en-US" sz="2400" b="1" dirty="0">
                <a:latin typeface="Baguet Script" panose="00000500000000000000" pitchFamily="2" charset="0"/>
                <a:cs typeface="Autumn in November"/>
              </a:rPr>
              <a:t>Module 2:</a:t>
            </a:r>
            <a:endParaRPr lang="en-US" sz="2400" dirty="0">
              <a:latin typeface=" I Love Glitter"/>
              <a:cs typeface=" I Love Glitter"/>
            </a:endParaRPr>
          </a:p>
          <a:p>
            <a:pPr marL="171450" indent="-171450">
              <a:buFont typeface="Wingdings" panose="05000000000000000000" pitchFamily="2" charset="2"/>
              <a:buChar char="v"/>
            </a:pPr>
            <a:r>
              <a:rPr lang="en-US" sz="1200" dirty="0">
                <a:latin typeface="Avenir Light"/>
                <a:cs typeface="Avenir Light"/>
              </a:rPr>
              <a:t>Recall personal characteristics and skills needed for a successful entrepreneur.</a:t>
            </a:r>
          </a:p>
          <a:p>
            <a:pPr marL="171450" indent="-171450">
              <a:buFont typeface="Wingdings" panose="05000000000000000000" pitchFamily="2" charset="2"/>
              <a:buChar char="v"/>
            </a:pPr>
            <a:r>
              <a:rPr lang="en-US" sz="1200" dirty="0">
                <a:latin typeface="Avenir Light"/>
                <a:cs typeface="Avenir Light"/>
              </a:rPr>
              <a:t>Understand entrepreneurship and the entrepreneurial process</a:t>
            </a:r>
          </a:p>
          <a:p>
            <a:pPr marL="171450" indent="-171450">
              <a:buFont typeface="Wingdings" panose="05000000000000000000" pitchFamily="2" charset="2"/>
              <a:buChar char="v"/>
            </a:pPr>
            <a:r>
              <a:rPr lang="en-US" sz="1200" dirty="0">
                <a:latin typeface="Avenir Light"/>
                <a:cs typeface="Avenir Light"/>
              </a:rPr>
              <a:t>Understand the procedures for starting a business</a:t>
            </a: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p:txBody>
      </p:sp>
      <p:sp>
        <p:nvSpPr>
          <p:cNvPr id="35" name="TextBox 34">
            <a:extLst>
              <a:ext uri="{FF2B5EF4-FFF2-40B4-BE49-F238E27FC236}">
                <a16:creationId xmlns:a16="http://schemas.microsoft.com/office/drawing/2014/main" id="{E1EECC8A-DCCF-DB76-E88E-0ADE4F8B853B}"/>
              </a:ext>
            </a:extLst>
          </p:cNvPr>
          <p:cNvSpPr txBox="1"/>
          <p:nvPr/>
        </p:nvSpPr>
        <p:spPr>
          <a:xfrm>
            <a:off x="143931" y="8161020"/>
            <a:ext cx="4212049" cy="1754326"/>
          </a:xfrm>
          <a:prstGeom prst="rect">
            <a:avLst/>
          </a:prstGeom>
          <a:noFill/>
          <a:ln w="31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Baguet Script" panose="00000500000000000000" pitchFamily="2" charset="0"/>
                <a:cs typeface=" I Love Glitter"/>
              </a:rPr>
              <a:t>Academic Integrity</a:t>
            </a: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pPr marR="0" lvl="0" algn="l" defTabSz="457200" rtl="0" eaLnBrk="1" fontAlgn="auto" latinLnBrk="0" hangingPunct="1">
              <a:lnSpc>
                <a:spcPct val="100000"/>
              </a:lnSpc>
              <a:spcBef>
                <a:spcPts val="0"/>
              </a:spcBef>
              <a:spcAft>
                <a:spcPts val="0"/>
              </a:spcAft>
              <a:buClrTx/>
              <a:buSzTx/>
              <a:tabLst/>
              <a:defRPr/>
            </a:pPr>
            <a:r>
              <a:rPr lang="en-US" sz="1200" dirty="0">
                <a:solidFill>
                  <a:prstClr val="black"/>
                </a:solidFill>
                <a:latin typeface="Avenir Light"/>
                <a:cs typeface="Avenir Light"/>
              </a:rPr>
              <a:t>All work in this class is expected to be your own, completed by you for this class.  If you receive help from an article, book, website, another person, et., you must indicate that on the assignment.  This is called citing your sources.  </a:t>
            </a: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pPr marR="0" lvl="0" algn="l" defTabSz="457200" rtl="0" eaLnBrk="1" fontAlgn="auto" latinLnBrk="0" hangingPunct="1">
              <a:lnSpc>
                <a:spcPct val="100000"/>
              </a:lnSpc>
              <a:spcBef>
                <a:spcPts val="0"/>
              </a:spcBef>
              <a:spcAft>
                <a:spcPts val="0"/>
              </a:spcAft>
              <a:buClrTx/>
              <a:buSzTx/>
              <a:tabLst/>
              <a:defRPr/>
            </a:pPr>
            <a:r>
              <a:rPr lang="en-US" sz="1200" dirty="0">
                <a:solidFill>
                  <a:prstClr val="black"/>
                </a:solidFill>
                <a:latin typeface="Avenir Light"/>
                <a:cs typeface="Avenir Light"/>
              </a:rPr>
              <a:t>When you take credit for someone else’s work, it is called plagiarism.  I will help you throughout this semester on this.  </a:t>
            </a: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p:txBody>
      </p:sp>
    </p:spTree>
    <p:extLst>
      <p:ext uri="{BB962C8B-B14F-4D97-AF65-F5344CB8AC3E}">
        <p14:creationId xmlns:p14="http://schemas.microsoft.com/office/powerpoint/2010/main" val="253163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3935" y="56062"/>
            <a:ext cx="4714504" cy="9633406"/>
          </a:xfrm>
          <a:prstGeom prst="rect">
            <a:avLst/>
          </a:prstGeom>
          <a:ln w="0">
            <a:prstDash val="sysDash"/>
          </a:ln>
        </p:spPr>
        <p:style>
          <a:lnRef idx="2">
            <a:schemeClr val="dk1"/>
          </a:lnRef>
          <a:fillRef idx="1">
            <a:schemeClr val="lt1"/>
          </a:fillRef>
          <a:effectRef idx="0">
            <a:schemeClr val="dk1"/>
          </a:effectRef>
          <a:fontRef idx="minor">
            <a:schemeClr val="dk1"/>
          </a:fontRef>
        </p:style>
        <p:txBody>
          <a:bodyPr wrap="square" numCol="1" rtlCol="0">
            <a:spAutoFit/>
          </a:bodyPr>
          <a:lstStyle/>
          <a:p>
            <a:r>
              <a:rPr lang="en-US" sz="2000" b="1" dirty="0">
                <a:highlight>
                  <a:srgbClr val="00FFFF"/>
                </a:highlight>
                <a:latin typeface="Baguet Script" panose="00000500000000000000" pitchFamily="2" charset="0"/>
                <a:cs typeface="Autumn in November"/>
              </a:rPr>
              <a:t>Classroom Procedures &amp; Expectations</a:t>
            </a:r>
            <a:endParaRPr lang="en-US" sz="2000" dirty="0">
              <a:highlight>
                <a:srgbClr val="00FFFF"/>
              </a:highlight>
              <a:latin typeface=" I Love Glitter"/>
              <a:cs typeface=" I Love Glitter"/>
            </a:endParaRPr>
          </a:p>
          <a:p>
            <a:endParaRPr lang="en-US" sz="1200" dirty="0">
              <a:latin typeface="Avenir Light"/>
              <a:cs typeface="Avenir Light"/>
            </a:endParaRPr>
          </a:p>
          <a:p>
            <a:r>
              <a:rPr lang="en-US" sz="1200" b="1" i="1" u="sng" dirty="0">
                <a:latin typeface="Avenir Light"/>
                <a:cs typeface="Avenir Light"/>
              </a:rPr>
              <a:t>Entering Class:</a:t>
            </a:r>
          </a:p>
          <a:p>
            <a:pPr marL="171450" indent="-171450">
              <a:buFont typeface="Wingdings" panose="05000000000000000000" pitchFamily="2" charset="2"/>
              <a:buChar char="v"/>
            </a:pPr>
            <a:r>
              <a:rPr lang="en-US" sz="1200" dirty="0">
                <a:latin typeface="Avenir Light"/>
                <a:cs typeface="Avenir Light"/>
              </a:rPr>
              <a:t>If classroom door is closed, please wait in the hall until I open it.  </a:t>
            </a:r>
          </a:p>
          <a:p>
            <a:pPr marL="171450" indent="-171450">
              <a:buFont typeface="Wingdings" panose="05000000000000000000" pitchFamily="2" charset="2"/>
              <a:buChar char="v"/>
            </a:pPr>
            <a:r>
              <a:rPr lang="en-US" sz="1200" dirty="0">
                <a:latin typeface="Avenir Light"/>
                <a:cs typeface="Avenir Light"/>
              </a:rPr>
              <a:t>Upon entering, look at the board and/or TV monitor and follow instructions as you see.  </a:t>
            </a:r>
          </a:p>
          <a:p>
            <a:pPr marL="171450" indent="-171450">
              <a:buFont typeface="Wingdings" panose="05000000000000000000" pitchFamily="2" charset="2"/>
              <a:buChar char="v"/>
            </a:pPr>
            <a:r>
              <a:rPr lang="en-US" sz="1200" dirty="0">
                <a:latin typeface="Avenir Light"/>
                <a:cs typeface="Avenir Light"/>
              </a:rPr>
              <a:t>There will be something on the board every day.  </a:t>
            </a:r>
          </a:p>
          <a:p>
            <a:pPr marL="171450" indent="-171450">
              <a:buFont typeface="Wingdings" panose="05000000000000000000" pitchFamily="2" charset="2"/>
              <a:buChar char="v"/>
            </a:pPr>
            <a:endParaRPr lang="en-US" sz="1200" dirty="0">
              <a:latin typeface="Avenir Light"/>
              <a:cs typeface="Avenir Light"/>
            </a:endParaRPr>
          </a:p>
          <a:p>
            <a:r>
              <a:rPr lang="en-US" sz="1200" b="1" i="1" dirty="0">
                <a:latin typeface="Avenir Light"/>
                <a:cs typeface="Avenir Light"/>
              </a:rPr>
              <a:t>                                  </a:t>
            </a:r>
            <a:r>
              <a:rPr lang="en-US" sz="1200" b="1" i="1" u="sng" dirty="0">
                <a:latin typeface="Avenir Light"/>
                <a:cs typeface="Avenir Light"/>
              </a:rPr>
              <a:t>Cell Phones:  </a:t>
            </a:r>
          </a:p>
          <a:p>
            <a:pPr marL="171450" indent="-171450">
              <a:buFont typeface="Wingdings" panose="05000000000000000000" pitchFamily="2" charset="2"/>
              <a:buChar char="v"/>
            </a:pPr>
            <a:r>
              <a:rPr lang="en-US" sz="1200" dirty="0">
                <a:latin typeface="Avenir Light"/>
                <a:cs typeface="Avenir Light"/>
              </a:rPr>
              <a:t>Cell phones should be left in your locker.  </a:t>
            </a:r>
          </a:p>
          <a:p>
            <a:pPr marL="171450" indent="-171450">
              <a:buFont typeface="Wingdings" panose="05000000000000000000" pitchFamily="2" charset="2"/>
              <a:buChar char="v"/>
            </a:pPr>
            <a:r>
              <a:rPr lang="en-US" sz="1200" dirty="0">
                <a:latin typeface="Avenir Light"/>
                <a:cs typeface="Avenir Light"/>
              </a:rPr>
              <a:t>If on person, keep cell phones out of sight unless permission is given for class work.</a:t>
            </a:r>
          </a:p>
          <a:p>
            <a:pPr marL="171450" indent="-171450">
              <a:buFont typeface="Wingdings" panose="05000000000000000000" pitchFamily="2" charset="2"/>
              <a:buChar char="v"/>
            </a:pPr>
            <a:r>
              <a:rPr lang="en-US" sz="1200" dirty="0">
                <a:latin typeface="Avenir Light"/>
                <a:cs typeface="Avenir Light"/>
              </a:rPr>
              <a:t>Ensure ringer and notifications are silent</a:t>
            </a:r>
          </a:p>
          <a:p>
            <a:pPr marL="171450" indent="-171450">
              <a:buFont typeface="Wingdings" panose="05000000000000000000" pitchFamily="2" charset="2"/>
              <a:buChar char="v"/>
            </a:pPr>
            <a:r>
              <a:rPr lang="en-US" sz="1200" dirty="0">
                <a:latin typeface="Avenir Light"/>
                <a:cs typeface="Avenir Light"/>
              </a:rPr>
              <a:t>Cell phone holder on back of the door if needed and will be used to store phones that are becoming an issue.  </a:t>
            </a:r>
          </a:p>
          <a:p>
            <a:pPr marL="171450" indent="-171450">
              <a:buFont typeface="Wingdings" panose="05000000000000000000" pitchFamily="2" charset="2"/>
              <a:buChar char="v"/>
            </a:pPr>
            <a:r>
              <a:rPr lang="en-US" sz="1200" dirty="0">
                <a:latin typeface="Avenir Light"/>
                <a:cs typeface="Avenir Light"/>
              </a:rPr>
              <a:t>Continued violations, parents/guardians will be called and a referral to Admin.</a:t>
            </a:r>
          </a:p>
          <a:p>
            <a:pPr marL="171450" indent="-171450">
              <a:buFont typeface="Wingdings" panose="05000000000000000000" pitchFamily="2" charset="2"/>
              <a:buChar char="v"/>
            </a:pPr>
            <a:endParaRPr lang="en-US" sz="1200" dirty="0">
              <a:latin typeface="Avenir Light"/>
              <a:cs typeface="Avenir Light"/>
            </a:endParaRPr>
          </a:p>
          <a:p>
            <a:r>
              <a:rPr lang="en-US" sz="1200" b="1" i="1" dirty="0">
                <a:latin typeface="Avenir Light"/>
                <a:cs typeface="Avenir Light"/>
              </a:rPr>
              <a:t>                                 </a:t>
            </a:r>
            <a:r>
              <a:rPr lang="en-US" sz="1200" b="1" i="1" u="sng" dirty="0">
                <a:latin typeface="Avenir Light"/>
                <a:cs typeface="Avenir Light"/>
              </a:rPr>
              <a:t>Food and Drink:</a:t>
            </a:r>
          </a:p>
          <a:p>
            <a:pPr marL="171450" indent="-171450">
              <a:buFont typeface="Wingdings" panose="05000000000000000000" pitchFamily="2" charset="2"/>
              <a:buChar char="v"/>
            </a:pPr>
            <a:r>
              <a:rPr lang="en-US" sz="1200" dirty="0">
                <a:latin typeface="Avenir Light"/>
                <a:cs typeface="Avenir Light"/>
              </a:rPr>
              <a:t>You are allowed to have water in the classroom</a:t>
            </a:r>
          </a:p>
          <a:p>
            <a:pPr marL="171450" indent="-171450">
              <a:buFont typeface="Wingdings" panose="05000000000000000000" pitchFamily="2" charset="2"/>
              <a:buChar char="v"/>
            </a:pPr>
            <a:r>
              <a:rPr lang="en-US" sz="1200" dirty="0">
                <a:latin typeface="Avenir Light"/>
                <a:cs typeface="Avenir Light"/>
              </a:rPr>
              <a:t>Fill your water bottle between classes</a:t>
            </a:r>
          </a:p>
          <a:p>
            <a:pPr marL="171450" indent="-171450">
              <a:buFont typeface="Wingdings" panose="05000000000000000000" pitchFamily="2" charset="2"/>
              <a:buChar char="v"/>
            </a:pPr>
            <a:r>
              <a:rPr lang="en-US" sz="1200" dirty="0">
                <a:latin typeface="Avenir Light"/>
                <a:cs typeface="Avenir Light"/>
              </a:rPr>
              <a:t>No food or gum allowed in the classroom at any time.</a:t>
            </a:r>
          </a:p>
          <a:p>
            <a:pPr marL="171450" indent="-171450">
              <a:buFont typeface="Wingdings" panose="05000000000000000000" pitchFamily="2" charset="2"/>
              <a:buChar char="v"/>
            </a:pPr>
            <a:endParaRPr lang="en-US" sz="1200" dirty="0">
              <a:latin typeface="Avenir Light"/>
              <a:cs typeface="Avenir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Avenir Light"/>
                <a:ea typeface="+mn-ea"/>
                <a:cs typeface="Avenir Light"/>
              </a:rPr>
              <a:t>Hall Pass: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There will be a sign out/in sheet on the teacher's desk when leaving and returning to the classroom.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No more than two people will be allowed out of the classroom at one time.</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You must gain permission from the teacher to leave the classroom for any reason.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a:solidFill>
                  <a:prstClr val="black"/>
                </a:solidFill>
                <a:latin typeface="Avenir Light"/>
                <a:cs typeface="Avenir Light"/>
              </a:rPr>
              <a:t>There will be no Hall Pass allowed for the first 5 minutes of class and the last 5 minutes of class.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pPr>
              <a:defRPr/>
            </a:pPr>
            <a:r>
              <a:rPr kumimoji="0" lang="en-US" sz="1200" b="1" i="1" u="none" strike="noStrike" kern="1200" cap="none" spc="0" normalizeH="0" baseline="0" noProof="0" dirty="0">
                <a:ln>
                  <a:noFill/>
                </a:ln>
                <a:solidFill>
                  <a:prstClr val="black"/>
                </a:solidFill>
                <a:effectLst/>
                <a:uLnTx/>
                <a:uFillTx/>
                <a:latin typeface="Avenir Light"/>
                <a:ea typeface="+mn-ea"/>
                <a:cs typeface="Avenir Light"/>
              </a:rPr>
              <a:t>                                     </a:t>
            </a:r>
            <a:r>
              <a:rPr kumimoji="0" lang="en-US" sz="1200" b="1" i="1" u="sng" strike="noStrike" kern="1200" cap="none" spc="0" normalizeH="0" baseline="0" noProof="0" dirty="0">
                <a:ln>
                  <a:noFill/>
                </a:ln>
                <a:solidFill>
                  <a:prstClr val="black"/>
                </a:solidFill>
                <a:effectLst/>
                <a:uLnTx/>
                <a:uFillTx/>
                <a:latin typeface="Avenir Light"/>
                <a:ea typeface="+mn-ea"/>
                <a:cs typeface="Avenir Light"/>
              </a:rPr>
              <a:t>Leaving Class: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You will be given two minutes to pack up at the conclusion of class.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Do not pack up early or gather by the door until told to do so.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Your areas will be cleaned and organized prior to dismissal.</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a:solidFill>
                  <a:prstClr val="black"/>
                </a:solidFill>
                <a:latin typeface="Avenir Light"/>
                <a:cs typeface="Avenir Light"/>
              </a:rPr>
              <a:t>Computers will be logged off, keyboards placed back where they belong, and monitor covers back in place.  </a:t>
            </a:r>
          </a:p>
          <a:p>
            <a:pPr marR="0" lvl="0" algn="l" defTabSz="457200" rtl="0" eaLnBrk="1" fontAlgn="auto" latinLnBrk="0" hangingPunct="1">
              <a:lnSpc>
                <a:spcPct val="100000"/>
              </a:lnSpc>
              <a:spcBef>
                <a:spcPts val="0"/>
              </a:spcBef>
              <a:spcAft>
                <a:spcPts val="0"/>
              </a:spcAft>
              <a:buClrTx/>
              <a:buSzTx/>
              <a:tabLst/>
              <a:defRPr/>
            </a:pPr>
            <a:endParaRPr lang="en-US" sz="1200" dirty="0">
              <a:solidFill>
                <a:prstClr val="black"/>
              </a:solidFill>
              <a:latin typeface="Avenir Light"/>
              <a:cs typeface="Avenir Light"/>
            </a:endParaRPr>
          </a:p>
          <a:p>
            <a:pPr>
              <a:defRPr/>
            </a:pPr>
            <a:r>
              <a:rPr kumimoji="0" lang="en-US" sz="1200" b="1" i="1" u="none" strike="noStrike" kern="1200" cap="none" spc="0" normalizeH="0" baseline="0" noProof="0" dirty="0">
                <a:ln>
                  <a:noFill/>
                </a:ln>
                <a:solidFill>
                  <a:prstClr val="black"/>
                </a:solidFill>
                <a:effectLst/>
                <a:uLnTx/>
                <a:uFillTx/>
                <a:latin typeface="Avenir Light"/>
                <a:ea typeface="+mn-ea"/>
                <a:cs typeface="Avenir Light"/>
              </a:rPr>
              <a:t>Class Materials: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Bring all materials required each day for class participation.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This includes a charged Chromebook and charging cable.</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Bring a good attitude!</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Bring enthusiasm!</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a:solidFill>
                  <a:prstClr val="black"/>
                </a:solidFill>
                <a:latin typeface="Avenir Light"/>
                <a:cs typeface="Avenir Light"/>
              </a:rPr>
              <a:t>Bring curiosity!</a:t>
            </a: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venir Light"/>
              <a:ea typeface="+mn-ea"/>
              <a:cs typeface="Avenir Light"/>
            </a:endParaRPr>
          </a:p>
          <a:p>
            <a:endParaRPr lang="en-US" sz="1200" dirty="0">
              <a:latin typeface="Avenir Light"/>
              <a:cs typeface="Avenir Light"/>
            </a:endParaRPr>
          </a:p>
          <a:p>
            <a:endParaRPr lang="en-US" sz="1200" dirty="0">
              <a:latin typeface="Avenir Light"/>
              <a:cs typeface="Avenir Light"/>
            </a:endParaRPr>
          </a:p>
        </p:txBody>
      </p:sp>
      <p:pic>
        <p:nvPicPr>
          <p:cNvPr id="1028" name="Picture 4" descr="Grading Scale ">
            <a:extLst>
              <a:ext uri="{FF2B5EF4-FFF2-40B4-BE49-F238E27FC236}">
                <a16:creationId xmlns:a16="http://schemas.microsoft.com/office/drawing/2014/main" id="{305649DB-3867-5AC3-7F73-5DECCE103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85" y="56063"/>
            <a:ext cx="3121779" cy="29008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F24768B-19F3-C0C7-D446-611E0CEA2990}"/>
              </a:ext>
            </a:extLst>
          </p:cNvPr>
          <p:cNvPicPr>
            <a:picLocks noChangeAspect="1"/>
          </p:cNvPicPr>
          <p:nvPr/>
        </p:nvPicPr>
        <p:blipFill>
          <a:blip r:embed="rId3"/>
          <a:stretch>
            <a:fillRect/>
          </a:stretch>
        </p:blipFill>
        <p:spPr>
          <a:xfrm>
            <a:off x="512958" y="1513671"/>
            <a:ext cx="662700" cy="376168"/>
          </a:xfrm>
          <a:prstGeom prst="rect">
            <a:avLst/>
          </a:prstGeom>
        </p:spPr>
      </p:pic>
      <p:pic>
        <p:nvPicPr>
          <p:cNvPr id="5" name="Picture 4">
            <a:extLst>
              <a:ext uri="{FF2B5EF4-FFF2-40B4-BE49-F238E27FC236}">
                <a16:creationId xmlns:a16="http://schemas.microsoft.com/office/drawing/2014/main" id="{3E48E3A0-E8D1-B00A-BABA-D41073F2054D}"/>
              </a:ext>
            </a:extLst>
          </p:cNvPr>
          <p:cNvPicPr>
            <a:picLocks noChangeAspect="1"/>
          </p:cNvPicPr>
          <p:nvPr/>
        </p:nvPicPr>
        <p:blipFill>
          <a:blip r:embed="rId4"/>
          <a:stretch>
            <a:fillRect/>
          </a:stretch>
        </p:blipFill>
        <p:spPr>
          <a:xfrm>
            <a:off x="712518" y="3369361"/>
            <a:ext cx="300201" cy="300201"/>
          </a:xfrm>
          <a:prstGeom prst="rect">
            <a:avLst/>
          </a:prstGeom>
        </p:spPr>
      </p:pic>
      <p:pic>
        <p:nvPicPr>
          <p:cNvPr id="1030" name="Picture 6" descr="Ring in the school day with this charming 3D icon of a school bell. Perfect  for education, classroom, and school-themed designs 24724069 PNG">
            <a:extLst>
              <a:ext uri="{FF2B5EF4-FFF2-40B4-BE49-F238E27FC236}">
                <a16:creationId xmlns:a16="http://schemas.microsoft.com/office/drawing/2014/main" id="{653A96F3-07E6-CA34-54B3-8F9A79C59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518" y="6122419"/>
            <a:ext cx="376169" cy="376169"/>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2C15053C-67AD-9C34-4420-AC0A998B9A3B}"/>
              </a:ext>
            </a:extLst>
          </p:cNvPr>
          <p:cNvSpPr/>
          <p:nvPr/>
        </p:nvSpPr>
        <p:spPr>
          <a:xfrm>
            <a:off x="2375066" y="8170224"/>
            <a:ext cx="2220685" cy="100940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dirty="0">
                <a:solidFill>
                  <a:schemeClr val="tx1"/>
                </a:solidFill>
              </a:rPr>
              <a:t>Every Procedure has a purpose; to help us learn better!</a:t>
            </a:r>
          </a:p>
        </p:txBody>
      </p:sp>
      <p:sp>
        <p:nvSpPr>
          <p:cNvPr id="15" name="TextBox 14">
            <a:extLst>
              <a:ext uri="{FF2B5EF4-FFF2-40B4-BE49-F238E27FC236}">
                <a16:creationId xmlns:a16="http://schemas.microsoft.com/office/drawing/2014/main" id="{C3CDB835-BDB0-BDAA-4EA5-A8A4D748060E}"/>
              </a:ext>
            </a:extLst>
          </p:cNvPr>
          <p:cNvSpPr txBox="1"/>
          <p:nvPr/>
        </p:nvSpPr>
        <p:spPr>
          <a:xfrm>
            <a:off x="4963885" y="2968971"/>
            <a:ext cx="3121779" cy="3508653"/>
          </a:xfrm>
          <a:prstGeom prst="rect">
            <a:avLst/>
          </a:prstGeom>
          <a:noFill/>
        </p:spPr>
        <p:txBody>
          <a:bodyPr wrap="square" rtlCol="0">
            <a:spAutoFit/>
          </a:bodyPr>
          <a:lstStyle/>
          <a:p>
            <a:r>
              <a:rPr lang="en-US" sz="2400" b="1" dirty="0">
                <a:latin typeface="Baguet Script" panose="00000500000000000000" pitchFamily="2" charset="0"/>
                <a:cs typeface=" I Love Glitter"/>
              </a:rPr>
              <a:t>Absences &amp; Late work: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If you are absent from class, YOU are responsible for getting and making up any missing/late work.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venir Light"/>
              <a:cs typeface="Avenir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Late work will be accepted up to (5) days after returning to school, however;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venir Light"/>
              <a:cs typeface="Avenir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venir Light"/>
                <a:cs typeface="Avenir Light"/>
              </a:rPr>
              <a:t>After (5) days from returning, each additional day an assignment is late, points will be deducted from that grade.  After 10 days, students will not receive more than 50%.</a:t>
            </a: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endParaRPr lang="en-US" sz="2400" b="1" dirty="0">
              <a:latin typeface="Baguet Script" panose="00000500000000000000" pitchFamily="2" charset="0"/>
              <a:cs typeface=" I Love Glitter"/>
            </a:endParaRPr>
          </a:p>
          <a:p>
            <a:endParaRPr lang="en-US" sz="2400" b="1" dirty="0">
              <a:latin typeface="Baguet Script" panose="00000500000000000000" pitchFamily="2" charset="0"/>
              <a:cs typeface=" I Love Glitter"/>
            </a:endParaRPr>
          </a:p>
          <a:p>
            <a:endParaRPr lang="en-US" sz="1800" b="1" dirty="0">
              <a:latin typeface="Baguet Script" panose="00000500000000000000" pitchFamily="2" charset="0"/>
              <a:cs typeface=" I Love Glitter"/>
            </a:endParaRPr>
          </a:p>
        </p:txBody>
      </p:sp>
      <p:pic>
        <p:nvPicPr>
          <p:cNvPr id="17" name="Picture 16">
            <a:extLst>
              <a:ext uri="{FF2B5EF4-FFF2-40B4-BE49-F238E27FC236}">
                <a16:creationId xmlns:a16="http://schemas.microsoft.com/office/drawing/2014/main" id="{3E5EAB03-9771-4489-CE1B-C46E49628159}"/>
              </a:ext>
            </a:extLst>
          </p:cNvPr>
          <p:cNvPicPr>
            <a:picLocks noChangeAspect="1"/>
          </p:cNvPicPr>
          <p:nvPr/>
        </p:nvPicPr>
        <p:blipFill>
          <a:blip r:embed="rId6"/>
          <a:stretch>
            <a:fillRect/>
          </a:stretch>
        </p:blipFill>
        <p:spPr>
          <a:xfrm>
            <a:off x="4754603" y="5335103"/>
            <a:ext cx="3331061" cy="4354365"/>
          </a:xfrm>
          <a:prstGeom prst="rect">
            <a:avLst/>
          </a:prstGeom>
        </p:spPr>
      </p:pic>
    </p:spTree>
    <p:extLst>
      <p:ext uri="{BB962C8B-B14F-4D97-AF65-F5344CB8AC3E}">
        <p14:creationId xmlns:p14="http://schemas.microsoft.com/office/powerpoint/2010/main" val="125975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219</TotalTime>
  <Words>845</Words>
  <Application>Microsoft Office PowerPoint</Application>
  <PresentationFormat>Custom</PresentationFormat>
  <Paragraphs>94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 I Love Glitter</vt:lpstr>
      <vt:lpstr>Arial</vt:lpstr>
      <vt:lpstr>Avenir Light</vt:lpstr>
      <vt:lpstr>Baguet Script</vt:lpstr>
      <vt:lpstr>Calibri</vt:lpstr>
      <vt:lpstr>Luna</vt:lpstr>
      <vt:lpstr>Stencil</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Randi  Trewhella</dc:creator>
  <cp:lastModifiedBy>JACK SMITH JR</cp:lastModifiedBy>
  <cp:revision>8</cp:revision>
  <cp:lastPrinted>2024-08-27T16:45:07Z</cp:lastPrinted>
  <dcterms:created xsi:type="dcterms:W3CDTF">2018-08-01T05:15:56Z</dcterms:created>
  <dcterms:modified xsi:type="dcterms:W3CDTF">2024-08-27T16:53:55Z</dcterms:modified>
</cp:coreProperties>
</file>