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Lst>
  <p:sldSz cy="9144000" cx="6858000"/>
  <p:notesSz cx="6858000" cy="9144000"/>
  <p:embeddedFontLst>
    <p:embeddedFont>
      <p:font typeface="Barlow Condensed Medium"/>
      <p:regular r:id="rId7"/>
      <p:bold r:id="rId8"/>
      <p:italic r:id="rId9"/>
      <p:boldItalic r:id="rId10"/>
    </p:embeddedFont>
    <p:embeddedFont>
      <p:font typeface="Barlow Condensed"/>
      <p:regular r:id="rId11"/>
      <p:bold r:id="rId12"/>
      <p:italic r:id="rId13"/>
      <p:boldItalic r:id="rId14"/>
    </p:embeddedFont>
    <p:embeddedFont>
      <p:font typeface="Tahoma"/>
      <p:regular r:id="rId15"/>
      <p:bold r:id="rId16"/>
    </p:embeddedFont>
    <p:embeddedFont>
      <p:font typeface="Barlow Condensed Light"/>
      <p:regular r:id="rId17"/>
      <p:bold r:id="rId18"/>
      <p:italic r:id="rId19"/>
      <p:boldItalic r:id="rId20"/>
    </p:embeddedFont>
    <p:embeddedFont>
      <p:font typeface="Barlow"/>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57">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57"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Light-boldItalic.fntdata"/><Relationship Id="rId11" Type="http://schemas.openxmlformats.org/officeDocument/2006/relationships/font" Target="fonts/BarlowCondensed-regular.fntdata"/><Relationship Id="rId22" Type="http://schemas.openxmlformats.org/officeDocument/2006/relationships/font" Target="fonts/Barlow-bold.fntdata"/><Relationship Id="rId10" Type="http://schemas.openxmlformats.org/officeDocument/2006/relationships/font" Target="fonts/BarlowCondensedMedium-boldItalic.fntdata"/><Relationship Id="rId21" Type="http://schemas.openxmlformats.org/officeDocument/2006/relationships/font" Target="fonts/Barlow-regular.fntdata"/><Relationship Id="rId13" Type="http://schemas.openxmlformats.org/officeDocument/2006/relationships/font" Target="fonts/BarlowCondensed-italic.fntdata"/><Relationship Id="rId24" Type="http://schemas.openxmlformats.org/officeDocument/2006/relationships/font" Target="fonts/Barlow-boldItalic.fntdata"/><Relationship Id="rId12" Type="http://schemas.openxmlformats.org/officeDocument/2006/relationships/font" Target="fonts/BarlowCondensed-bold.fntdata"/><Relationship Id="rId23" Type="http://schemas.openxmlformats.org/officeDocument/2006/relationships/font" Target="fonts/Barlow-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BarlowCondensedMedium-italic.fntdata"/><Relationship Id="rId15" Type="http://schemas.openxmlformats.org/officeDocument/2006/relationships/font" Target="fonts/Tahoma-regular.fntdata"/><Relationship Id="rId14" Type="http://schemas.openxmlformats.org/officeDocument/2006/relationships/font" Target="fonts/BarlowCondensed-boldItalic.fntdata"/><Relationship Id="rId17" Type="http://schemas.openxmlformats.org/officeDocument/2006/relationships/font" Target="fonts/BarlowCondensedLight-regular.fntdata"/><Relationship Id="rId16" Type="http://schemas.openxmlformats.org/officeDocument/2006/relationships/font" Target="fonts/Tahoma-bold.fntdata"/><Relationship Id="rId5" Type="http://schemas.openxmlformats.org/officeDocument/2006/relationships/notesMaster" Target="notesMasters/notesMaster1.xml"/><Relationship Id="rId19" Type="http://schemas.openxmlformats.org/officeDocument/2006/relationships/font" Target="fonts/BarlowCondensedLight-italic.fntdata"/><Relationship Id="rId6" Type="http://schemas.openxmlformats.org/officeDocument/2006/relationships/slide" Target="slides/slide1.xml"/><Relationship Id="rId18" Type="http://schemas.openxmlformats.org/officeDocument/2006/relationships/font" Target="fonts/BarlowCondensedLight-bold.fntdata"/><Relationship Id="rId7" Type="http://schemas.openxmlformats.org/officeDocument/2006/relationships/font" Target="fonts/BarlowCondensedMedium-regular.fntdata"/><Relationship Id="rId8" Type="http://schemas.openxmlformats.org/officeDocument/2006/relationships/font" Target="fonts/BarlowCondensed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7770b1cfb_0_11:notes"/>
          <p:cNvSpPr/>
          <p:nvPr>
            <p:ph idx="2" type="sldImg"/>
          </p:nvPr>
        </p:nvSpPr>
        <p:spPr>
          <a:xfrm>
            <a:off x="2143425"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7770b1cf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1" Type="http://schemas.openxmlformats.org/officeDocument/2006/relationships/hyperlink" Target="https://docs.google.com/document/d/1oElhVW6PD2k4ZjSZBXBJb8aEP3QElILefQ56tN-dSh0/edit?usp=sharing" TargetMode="External"/><Relationship Id="rId10" Type="http://schemas.openxmlformats.org/officeDocument/2006/relationships/hyperlink" Target="https://play.google.com/store/apps/details?id=com.brightarrow.ccs&amp;hl=en_US" TargetMode="External"/><Relationship Id="rId13" Type="http://schemas.openxmlformats.org/officeDocument/2006/relationships/hyperlink" Target="https://docs.google.com/document/d/1YA483qdUXciFRzSxYcIiz4gFccRs_P7eDbQrrGPEKPI/edit?usp=sharing" TargetMode="External"/><Relationship Id="rId12" Type="http://schemas.openxmlformats.org/officeDocument/2006/relationships/hyperlink" Target="https://docs.google.com/document/d/1YA483qdUXciFRzSxYcIiz4gFccRs_P7eDbQrrGPEKPI/edit?usp=sharing" TargetMode="External"/><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hyperlink" Target="https://play.google.com/store/apps/details?id=com.brightarrow.ccs&amp;hl=en_US" TargetMode="External"/><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323689"/>
            <a:ext cx="6390300" cy="36492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038444"/>
            <a:ext cx="6390300" cy="1409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290163"/>
            <a:ext cx="411600" cy="69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1966444"/>
            <a:ext cx="6390300" cy="3490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5603956"/>
            <a:ext cx="6390300" cy="23124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6354343" y="8290163"/>
            <a:ext cx="411600" cy="69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290163"/>
            <a:ext cx="411600" cy="69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3_Resume_three_Template_SlidesMania_5">
  <p:cSld name="0073_Resume_three_Template_SlidesMania_5">
    <p:bg>
      <p:bgPr>
        <a:solidFill>
          <a:srgbClr val="F8F8F8"/>
        </a:solidFill>
      </p:bgPr>
    </p:bg>
    <p:spTree>
      <p:nvGrpSpPr>
        <p:cNvPr id="50" name="Shape 50"/>
        <p:cNvGrpSpPr/>
        <p:nvPr/>
      </p:nvGrpSpPr>
      <p:grpSpPr>
        <a:xfrm>
          <a:off x="0" y="0"/>
          <a:ext cx="0" cy="0"/>
          <a:chOff x="0" y="0"/>
          <a:chExt cx="0" cy="0"/>
        </a:xfrm>
      </p:grpSpPr>
      <p:sp>
        <p:nvSpPr>
          <p:cNvPr id="51" name="Google Shape;51;p13"/>
          <p:cNvSpPr/>
          <p:nvPr/>
        </p:nvSpPr>
        <p:spPr>
          <a:xfrm>
            <a:off x="-4825" y="0"/>
            <a:ext cx="2726700" cy="9144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52" name="Google Shape;52;p13"/>
          <p:cNvSpPr/>
          <p:nvPr/>
        </p:nvSpPr>
        <p:spPr>
          <a:xfrm>
            <a:off x="-4825" y="2449375"/>
            <a:ext cx="2726700" cy="475500"/>
          </a:xfrm>
          <a:prstGeom prst="rect">
            <a:avLst/>
          </a:prstGeom>
          <a:solidFill>
            <a:srgbClr val="4C144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pic>
        <p:nvPicPr>
          <p:cNvPr id="53" name="Google Shape;53;p13"/>
          <p:cNvPicPr preferRelativeResize="0"/>
          <p:nvPr/>
        </p:nvPicPr>
        <p:blipFill>
          <a:blip r:embed="rId2">
            <a:alphaModFix/>
          </a:blip>
          <a:stretch>
            <a:fillRect/>
          </a:stretch>
        </p:blipFill>
        <p:spPr>
          <a:xfrm>
            <a:off x="501950" y="192399"/>
            <a:ext cx="1507700" cy="1507700"/>
          </a:xfrm>
          <a:prstGeom prst="rect">
            <a:avLst/>
          </a:prstGeom>
          <a:noFill/>
          <a:ln>
            <a:noFill/>
          </a:ln>
        </p:spPr>
      </p:pic>
      <p:sp>
        <p:nvSpPr>
          <p:cNvPr id="54" name="Google Shape;54;p13"/>
          <p:cNvSpPr/>
          <p:nvPr/>
        </p:nvSpPr>
        <p:spPr>
          <a:xfrm>
            <a:off x="4762475" y="7625900"/>
            <a:ext cx="2024400" cy="1459800"/>
          </a:xfrm>
          <a:prstGeom prst="rect">
            <a:avLst/>
          </a:prstGeom>
          <a:solidFill>
            <a:srgbClr val="4C114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5" name="Google Shape;55;p13"/>
          <p:cNvGrpSpPr/>
          <p:nvPr/>
        </p:nvGrpSpPr>
        <p:grpSpPr>
          <a:xfrm>
            <a:off x="102708" y="3093544"/>
            <a:ext cx="243434" cy="357150"/>
            <a:chOff x="2033075" y="2942475"/>
            <a:chExt cx="206125" cy="265875"/>
          </a:xfrm>
        </p:grpSpPr>
        <p:sp>
          <p:nvSpPr>
            <p:cNvPr id="56" name="Google Shape;56;p13"/>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p13"/>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p13"/>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p13"/>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13"/>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p13"/>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2" name="Google Shape;62;p13"/>
          <p:cNvGrpSpPr/>
          <p:nvPr/>
        </p:nvGrpSpPr>
        <p:grpSpPr>
          <a:xfrm>
            <a:off x="102729" y="3619387"/>
            <a:ext cx="243404" cy="356579"/>
            <a:chOff x="4518575" y="2506200"/>
            <a:chExt cx="206100" cy="265450"/>
          </a:xfrm>
        </p:grpSpPr>
        <p:sp>
          <p:nvSpPr>
            <p:cNvPr id="63" name="Google Shape;63;p13"/>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 name="Google Shape;64;p13"/>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p13"/>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p13"/>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 name="Google Shape;67;p13"/>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 name="Google Shape;68;p13"/>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p13"/>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p13"/>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 name="Google Shape;71;p13"/>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2" name="Google Shape;72;p13"/>
          <p:cNvSpPr/>
          <p:nvPr/>
        </p:nvSpPr>
        <p:spPr>
          <a:xfrm>
            <a:off x="-4825" y="4145850"/>
            <a:ext cx="2726700" cy="475500"/>
          </a:xfrm>
          <a:prstGeom prst="rect">
            <a:avLst/>
          </a:prstGeom>
          <a:solidFill>
            <a:srgbClr val="4C144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73" name="Google Shape;73;p13"/>
          <p:cNvSpPr txBox="1"/>
          <p:nvPr/>
        </p:nvSpPr>
        <p:spPr>
          <a:xfrm>
            <a:off x="17075" y="4214250"/>
            <a:ext cx="26829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800">
                <a:solidFill>
                  <a:srgbClr val="F8F8F8"/>
                </a:solidFill>
                <a:latin typeface="Barlow"/>
                <a:ea typeface="Barlow"/>
                <a:cs typeface="Barlow"/>
                <a:sym typeface="Barlow"/>
              </a:rPr>
              <a:t>CONTACT INFORMATION</a:t>
            </a:r>
            <a:endParaRPr>
              <a:solidFill>
                <a:srgbClr val="F8F8F8"/>
              </a:solidFill>
              <a:latin typeface="Barlow"/>
              <a:ea typeface="Barlow"/>
              <a:cs typeface="Barlow"/>
              <a:sym typeface="Barlow"/>
            </a:endParaRPr>
          </a:p>
        </p:txBody>
      </p:sp>
      <p:sp>
        <p:nvSpPr>
          <p:cNvPr id="74" name="Google Shape;74;p13"/>
          <p:cNvSpPr/>
          <p:nvPr/>
        </p:nvSpPr>
        <p:spPr>
          <a:xfrm>
            <a:off x="-4825" y="6226063"/>
            <a:ext cx="2726700" cy="81300"/>
          </a:xfrm>
          <a:prstGeom prst="rect">
            <a:avLst/>
          </a:prstGeom>
          <a:solidFill>
            <a:srgbClr val="4C144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75" name="Google Shape;75;p13"/>
          <p:cNvSpPr/>
          <p:nvPr/>
        </p:nvSpPr>
        <p:spPr>
          <a:xfrm>
            <a:off x="-4825" y="8226475"/>
            <a:ext cx="2726700" cy="859200"/>
          </a:xfrm>
          <a:prstGeom prst="rect">
            <a:avLst/>
          </a:prstGeom>
          <a:solidFill>
            <a:srgbClr val="4C144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grpSp>
        <p:nvGrpSpPr>
          <p:cNvPr id="76" name="Google Shape;76;p13"/>
          <p:cNvGrpSpPr/>
          <p:nvPr/>
        </p:nvGrpSpPr>
        <p:grpSpPr>
          <a:xfrm>
            <a:off x="24326" y="4740136"/>
            <a:ext cx="400200" cy="1218361"/>
            <a:chOff x="13851" y="4635686"/>
            <a:chExt cx="400200" cy="1218361"/>
          </a:xfrm>
        </p:grpSpPr>
        <p:pic>
          <p:nvPicPr>
            <p:cNvPr descr="Auricular" id="77" name="Google Shape;77;p13"/>
            <p:cNvPicPr preferRelativeResize="0"/>
            <p:nvPr/>
          </p:nvPicPr>
          <p:blipFill rotWithShape="1">
            <a:blip r:embed="rId3">
              <a:alphaModFix/>
            </a:blip>
            <a:srcRect b="0" l="0" r="0" t="0"/>
            <a:stretch/>
          </p:blipFill>
          <p:spPr>
            <a:xfrm>
              <a:off x="33951" y="4635686"/>
              <a:ext cx="360000" cy="360000"/>
            </a:xfrm>
            <a:prstGeom prst="rect">
              <a:avLst/>
            </a:prstGeom>
            <a:noFill/>
            <a:ln>
              <a:noFill/>
            </a:ln>
          </p:spPr>
        </p:pic>
        <p:pic>
          <p:nvPicPr>
            <p:cNvPr descr="Sobre" id="78" name="Google Shape;78;p13"/>
            <p:cNvPicPr preferRelativeResize="0"/>
            <p:nvPr/>
          </p:nvPicPr>
          <p:blipFill rotWithShape="1">
            <a:blip r:embed="rId4">
              <a:alphaModFix/>
            </a:blip>
            <a:srcRect b="0" l="0" r="0" t="0"/>
            <a:stretch/>
          </p:blipFill>
          <p:spPr>
            <a:xfrm>
              <a:off x="33951" y="5048414"/>
              <a:ext cx="360000" cy="360000"/>
            </a:xfrm>
            <a:prstGeom prst="rect">
              <a:avLst/>
            </a:prstGeom>
            <a:noFill/>
            <a:ln>
              <a:noFill/>
            </a:ln>
          </p:spPr>
        </p:pic>
        <p:pic>
          <p:nvPicPr>
            <p:cNvPr id="79" name="Google Shape;79;p13"/>
            <p:cNvPicPr preferRelativeResize="0"/>
            <p:nvPr/>
          </p:nvPicPr>
          <p:blipFill>
            <a:blip r:embed="rId5">
              <a:alphaModFix/>
            </a:blip>
            <a:stretch>
              <a:fillRect/>
            </a:stretch>
          </p:blipFill>
          <p:spPr>
            <a:xfrm>
              <a:off x="13851" y="5453847"/>
              <a:ext cx="400200" cy="400200"/>
            </a:xfrm>
            <a:prstGeom prst="rect">
              <a:avLst/>
            </a:prstGeom>
            <a:noFill/>
            <a:ln>
              <a:noFill/>
            </a:ln>
          </p:spPr>
        </p:pic>
      </p:grpSp>
      <p:grpSp>
        <p:nvGrpSpPr>
          <p:cNvPr id="80" name="Google Shape;80;p13"/>
          <p:cNvGrpSpPr/>
          <p:nvPr/>
        </p:nvGrpSpPr>
        <p:grpSpPr>
          <a:xfrm>
            <a:off x="288725" y="2955600"/>
            <a:ext cx="2478294" cy="1159500"/>
            <a:chOff x="278750" y="2930175"/>
            <a:chExt cx="2478294" cy="1159500"/>
          </a:xfrm>
        </p:grpSpPr>
        <p:sp>
          <p:nvSpPr>
            <p:cNvPr id="81" name="Google Shape;81;p13"/>
            <p:cNvSpPr txBox="1"/>
            <p:nvPr/>
          </p:nvSpPr>
          <p:spPr>
            <a:xfrm>
              <a:off x="312044" y="3168575"/>
              <a:ext cx="2445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800">
                  <a:latin typeface="Barlow"/>
                  <a:ea typeface="Barlow"/>
                  <a:cs typeface="Barlow"/>
                  <a:sym typeface="Barlow"/>
                </a:rPr>
                <a:t>COURSE DESCRIPTION</a:t>
              </a:r>
              <a:endParaRPr>
                <a:latin typeface="Barlow"/>
                <a:ea typeface="Barlow"/>
                <a:cs typeface="Barlow"/>
                <a:sym typeface="Barlow"/>
              </a:endParaRPr>
            </a:p>
          </p:txBody>
        </p:sp>
        <p:sp>
          <p:nvSpPr>
            <p:cNvPr id="82" name="Google Shape;82;p13"/>
            <p:cNvSpPr txBox="1"/>
            <p:nvPr/>
          </p:nvSpPr>
          <p:spPr>
            <a:xfrm>
              <a:off x="278750" y="3750975"/>
              <a:ext cx="2445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800">
                  <a:latin typeface="Barlow"/>
                  <a:ea typeface="Barlow"/>
                  <a:cs typeface="Barlow"/>
                  <a:sym typeface="Barlow"/>
                </a:rPr>
                <a:t>COURSE STANDARDS</a:t>
              </a:r>
              <a:endParaRPr>
                <a:latin typeface="Barlow"/>
                <a:ea typeface="Barlow"/>
                <a:cs typeface="Barlow"/>
                <a:sym typeface="Barlow"/>
              </a:endParaRPr>
            </a:p>
          </p:txBody>
        </p:sp>
        <p:sp>
          <p:nvSpPr>
            <p:cNvPr id="83" name="Google Shape;83;p13"/>
            <p:cNvSpPr txBox="1"/>
            <p:nvPr/>
          </p:nvSpPr>
          <p:spPr>
            <a:xfrm>
              <a:off x="312044" y="2930175"/>
              <a:ext cx="2445000" cy="27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a:solidFill>
                    <a:srgbClr val="666666"/>
                  </a:solidFill>
                  <a:latin typeface="Barlow"/>
                  <a:ea typeface="Barlow"/>
                  <a:cs typeface="Barlow"/>
                  <a:sym typeface="Barlow"/>
                </a:rPr>
                <a:t>Click              to Access the</a:t>
              </a:r>
              <a:endParaRPr sz="1000">
                <a:solidFill>
                  <a:srgbClr val="666666"/>
                </a:solidFill>
                <a:latin typeface="Barlow"/>
                <a:ea typeface="Barlow"/>
                <a:cs typeface="Barlow"/>
                <a:sym typeface="Barlow"/>
              </a:endParaRPr>
            </a:p>
          </p:txBody>
        </p:sp>
        <p:sp>
          <p:nvSpPr>
            <p:cNvPr id="84" name="Google Shape;84;p13"/>
            <p:cNvSpPr txBox="1"/>
            <p:nvPr/>
          </p:nvSpPr>
          <p:spPr>
            <a:xfrm>
              <a:off x="312044" y="3532625"/>
              <a:ext cx="2445000" cy="27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a:solidFill>
                    <a:srgbClr val="666666"/>
                  </a:solidFill>
                  <a:latin typeface="Barlow"/>
                  <a:ea typeface="Barlow"/>
                  <a:cs typeface="Barlow"/>
                  <a:sym typeface="Barlow"/>
                </a:rPr>
                <a:t>Click              to Access the</a:t>
              </a:r>
              <a:endParaRPr sz="1000">
                <a:solidFill>
                  <a:srgbClr val="666666"/>
                </a:solidFill>
                <a:latin typeface="Barlow"/>
                <a:ea typeface="Barlow"/>
                <a:cs typeface="Barlow"/>
                <a:sym typeface="Barlow"/>
              </a:endParaRPr>
            </a:p>
          </p:txBody>
        </p:sp>
      </p:grpSp>
      <p:sp>
        <p:nvSpPr>
          <p:cNvPr id="85" name="Google Shape;85;p13"/>
          <p:cNvSpPr txBox="1"/>
          <p:nvPr/>
        </p:nvSpPr>
        <p:spPr>
          <a:xfrm>
            <a:off x="102725" y="6389350"/>
            <a:ext cx="2511600" cy="17982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1100">
                <a:latin typeface="Barlow Condensed Light"/>
                <a:ea typeface="Barlow Condensed Light"/>
                <a:cs typeface="Barlow Condensed Light"/>
                <a:sym typeface="Barlow Condensed Light"/>
              </a:rPr>
              <a:t>J.P. Knapp E.C.H.S. is dedicated to meeting the needs of our students. During remote learning, teachers are available </a:t>
            </a:r>
            <a:r>
              <a:rPr lang="es-ES" sz="1100">
                <a:solidFill>
                  <a:schemeClr val="dk1"/>
                </a:solidFill>
                <a:latin typeface="Barlow Condensed Light"/>
                <a:ea typeface="Barlow Condensed Light"/>
                <a:cs typeface="Barlow Condensed Light"/>
                <a:sym typeface="Barlow Condensed Light"/>
              </a:rPr>
              <a:t>to assist students with help or questions </a:t>
            </a:r>
            <a:r>
              <a:rPr lang="es-ES" sz="1100">
                <a:latin typeface="Barlow Condensed Light"/>
                <a:ea typeface="Barlow Condensed Light"/>
                <a:cs typeface="Barlow Condensed Light"/>
                <a:sym typeface="Barlow Condensed Light"/>
              </a:rPr>
              <a:t>throughout the school day (8:20-3:30 pm). Please keep in mind teachers are not available if participating in synchronous lessons, virtual meetings, or during lunch. After school hours, students may continue to reach out to teachers; however, students should not expect same-day responses, especially after 7 P.M.</a:t>
            </a:r>
            <a:endParaRPr sz="1100">
              <a:latin typeface="Barlow Condensed Light"/>
              <a:ea typeface="Barlow Condensed Light"/>
              <a:cs typeface="Barlow Condensed Light"/>
              <a:sym typeface="Barlow Condensed Light"/>
            </a:endParaRPr>
          </a:p>
        </p:txBody>
      </p:sp>
      <p:sp>
        <p:nvSpPr>
          <p:cNvPr id="86" name="Google Shape;86;p13"/>
          <p:cNvSpPr txBox="1"/>
          <p:nvPr/>
        </p:nvSpPr>
        <p:spPr>
          <a:xfrm>
            <a:off x="2709650" y="38900"/>
            <a:ext cx="41439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800">
                <a:solidFill>
                  <a:srgbClr val="4C0C4C"/>
                </a:solidFill>
                <a:latin typeface="Barlow Condensed"/>
                <a:ea typeface="Barlow Condensed"/>
                <a:cs typeface="Barlow Condensed"/>
                <a:sym typeface="Barlow Condensed"/>
              </a:rPr>
              <a:t>REMOTE LEARNING EXPECTATIONS &amp; STANDARDS</a:t>
            </a:r>
            <a:endParaRPr b="1" sz="1600">
              <a:solidFill>
                <a:srgbClr val="4C0C4C"/>
              </a:solidFill>
              <a:latin typeface="Barlow Condensed"/>
              <a:ea typeface="Barlow Condensed"/>
              <a:cs typeface="Barlow Condensed"/>
              <a:sym typeface="Barlow Condensed"/>
            </a:endParaRPr>
          </a:p>
        </p:txBody>
      </p:sp>
      <p:cxnSp>
        <p:nvCxnSpPr>
          <p:cNvPr id="87" name="Google Shape;87;p13"/>
          <p:cNvCxnSpPr/>
          <p:nvPr/>
        </p:nvCxnSpPr>
        <p:spPr>
          <a:xfrm>
            <a:off x="2776408" y="329974"/>
            <a:ext cx="4010400" cy="9000"/>
          </a:xfrm>
          <a:prstGeom prst="straightConnector1">
            <a:avLst/>
          </a:prstGeom>
          <a:noFill/>
          <a:ln cap="flat" cmpd="sng" w="9525">
            <a:solidFill>
              <a:schemeClr val="dk1"/>
            </a:solidFill>
            <a:prstDash val="solid"/>
            <a:miter lim="800000"/>
            <a:headEnd len="sm" w="sm" type="none"/>
            <a:tailEnd len="sm" w="sm" type="none"/>
          </a:ln>
        </p:spPr>
      </p:cxnSp>
      <p:pic>
        <p:nvPicPr>
          <p:cNvPr id="88" name="Google Shape;88;p13"/>
          <p:cNvPicPr preferRelativeResize="0"/>
          <p:nvPr/>
        </p:nvPicPr>
        <p:blipFill>
          <a:blip r:embed="rId6">
            <a:alphaModFix/>
          </a:blip>
          <a:stretch>
            <a:fillRect/>
          </a:stretch>
        </p:blipFill>
        <p:spPr>
          <a:xfrm>
            <a:off x="102700" y="8289400"/>
            <a:ext cx="733350" cy="733350"/>
          </a:xfrm>
          <a:prstGeom prst="rect">
            <a:avLst/>
          </a:prstGeom>
          <a:noFill/>
          <a:ln>
            <a:noFill/>
          </a:ln>
        </p:spPr>
      </p:pic>
      <p:pic>
        <p:nvPicPr>
          <p:cNvPr id="89" name="Google Shape;89;p13"/>
          <p:cNvPicPr preferRelativeResize="0"/>
          <p:nvPr/>
        </p:nvPicPr>
        <p:blipFill>
          <a:blip r:embed="rId7">
            <a:alphaModFix/>
          </a:blip>
          <a:stretch>
            <a:fillRect/>
          </a:stretch>
        </p:blipFill>
        <p:spPr>
          <a:xfrm>
            <a:off x="889125" y="8289400"/>
            <a:ext cx="733350" cy="733350"/>
          </a:xfrm>
          <a:prstGeom prst="rect">
            <a:avLst/>
          </a:prstGeom>
          <a:noFill/>
          <a:ln>
            <a:noFill/>
          </a:ln>
        </p:spPr>
      </p:pic>
      <p:pic>
        <p:nvPicPr>
          <p:cNvPr id="90" name="Google Shape;90;p13"/>
          <p:cNvPicPr preferRelativeResize="0"/>
          <p:nvPr/>
        </p:nvPicPr>
        <p:blipFill>
          <a:blip r:embed="rId8">
            <a:alphaModFix/>
          </a:blip>
          <a:stretch>
            <a:fillRect/>
          </a:stretch>
        </p:blipFill>
        <p:spPr>
          <a:xfrm>
            <a:off x="1722775" y="8418324"/>
            <a:ext cx="341622" cy="475500"/>
          </a:xfrm>
          <a:prstGeom prst="rect">
            <a:avLst/>
          </a:prstGeom>
          <a:noFill/>
          <a:ln cap="flat" cmpd="sng" w="19050">
            <a:solidFill>
              <a:srgbClr val="EFEFEF"/>
            </a:solidFill>
            <a:prstDash val="solid"/>
            <a:round/>
            <a:headEnd len="sm" w="sm" type="none"/>
            <a:tailEnd len="sm" w="sm" type="none"/>
          </a:ln>
        </p:spPr>
      </p:pic>
      <p:sp>
        <p:nvSpPr>
          <p:cNvPr id="91" name="Google Shape;91;p13"/>
          <p:cNvSpPr txBox="1"/>
          <p:nvPr/>
        </p:nvSpPr>
        <p:spPr>
          <a:xfrm>
            <a:off x="2009650" y="8226475"/>
            <a:ext cx="7332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800" u="sng">
                <a:solidFill>
                  <a:srgbClr val="D9D2E9"/>
                </a:solidFill>
                <a:latin typeface="Barlow"/>
                <a:ea typeface="Barlow"/>
                <a:cs typeface="Barlow"/>
                <a:sym typeface="Barlow"/>
                <a:hlinkClick r:id="rId9">
                  <a:extLst>
                    <a:ext uri="{A12FA001-AC4F-418D-AE19-62706E023703}">
                      <ahyp:hlinkClr val="tx"/>
                    </a:ext>
                  </a:extLst>
                </a:hlinkClick>
              </a:rPr>
              <a:t>Currituck County Schools </a:t>
            </a:r>
            <a:endParaRPr sz="800">
              <a:solidFill>
                <a:srgbClr val="D9D2E9"/>
              </a:solidFill>
              <a:latin typeface="Barlow"/>
              <a:ea typeface="Barlow"/>
              <a:cs typeface="Barlow"/>
              <a:sym typeface="Barlow"/>
            </a:endParaRPr>
          </a:p>
          <a:p>
            <a:pPr indent="0" lvl="0" marL="0" marR="0" rtl="0" algn="ctr">
              <a:spcBef>
                <a:spcPts val="0"/>
              </a:spcBef>
              <a:spcAft>
                <a:spcPts val="0"/>
              </a:spcAft>
              <a:buNone/>
            </a:pPr>
            <a:r>
              <a:rPr lang="es-ES" sz="800" u="sng">
                <a:solidFill>
                  <a:srgbClr val="D9D2E9"/>
                </a:solidFill>
                <a:latin typeface="Barlow"/>
                <a:ea typeface="Barlow"/>
                <a:cs typeface="Barlow"/>
                <a:sym typeface="Barlow"/>
                <a:hlinkClick r:id="rId10">
                  <a:extLst>
                    <a:ext uri="{A12FA001-AC4F-418D-AE19-62706E023703}">
                      <ahyp:hlinkClr val="tx"/>
                    </a:ext>
                  </a:extLst>
                </a:hlinkClick>
              </a:rPr>
              <a:t>Mobile App Available to Download</a:t>
            </a:r>
            <a:endParaRPr sz="800">
              <a:solidFill>
                <a:srgbClr val="D9D2E9"/>
              </a:solidFill>
              <a:latin typeface="Barlow"/>
              <a:ea typeface="Barlow"/>
              <a:cs typeface="Barlow"/>
              <a:sym typeface="Barlow"/>
            </a:endParaRPr>
          </a:p>
        </p:txBody>
      </p:sp>
      <p:sp>
        <p:nvSpPr>
          <p:cNvPr id="92" name="Google Shape;92;p13"/>
          <p:cNvSpPr txBox="1"/>
          <p:nvPr/>
        </p:nvSpPr>
        <p:spPr>
          <a:xfrm>
            <a:off x="2797775" y="418675"/>
            <a:ext cx="1964700" cy="4092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500">
                <a:solidFill>
                  <a:srgbClr val="4C0C4C"/>
                </a:solidFill>
                <a:latin typeface="Barlow Condensed Medium"/>
                <a:ea typeface="Barlow Condensed Medium"/>
                <a:cs typeface="Barlow Condensed Medium"/>
                <a:sym typeface="Barlow Condensed Medium"/>
              </a:rPr>
              <a:t>TEACHERS WILL...</a:t>
            </a:r>
            <a:endParaRPr sz="1500">
              <a:solidFill>
                <a:srgbClr val="4C0C4C"/>
              </a:solidFill>
              <a:latin typeface="Barlow Condensed Medium"/>
              <a:ea typeface="Barlow Condensed Medium"/>
              <a:cs typeface="Barlow Condensed Medium"/>
              <a:sym typeface="Barlow Condensed Medium"/>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Use Google Classroom as a Learning Management System</a:t>
            </a:r>
            <a:endParaRPr sz="1100">
              <a:latin typeface="Barlow Condensed"/>
              <a:ea typeface="Barlow Condensed"/>
              <a:cs typeface="Barlow Condensed"/>
              <a:sym typeface="Barlow Condensed"/>
            </a:endParaRPr>
          </a:p>
          <a:p>
            <a:pPr indent="-69850" lvl="0" marL="89999" rtl="0" algn="just">
              <a:spcBef>
                <a:spcPts val="0"/>
              </a:spcBef>
              <a:spcAft>
                <a:spcPts val="0"/>
              </a:spcAft>
              <a:buClr>
                <a:schemeClr val="dk1"/>
              </a:buClr>
              <a:buSzPts val="1100"/>
              <a:buFont typeface="Barlow Condensed"/>
              <a:buChar char="➢"/>
            </a:pPr>
            <a:r>
              <a:rPr lang="es-ES" sz="1100">
                <a:solidFill>
                  <a:schemeClr val="dk1"/>
                </a:solidFill>
                <a:latin typeface="Barlow Condensed"/>
                <a:ea typeface="Barlow Condensed"/>
                <a:cs typeface="Barlow Condensed"/>
                <a:sym typeface="Barlow Condensed"/>
              </a:rPr>
              <a:t>Clearly communicate expectations for students &amp; parents</a:t>
            </a:r>
            <a:endParaRPr sz="1100">
              <a:solidFill>
                <a:schemeClr val="dk1"/>
              </a:solidFill>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Provide synchronous learning opportunities (using Google Meet) with student interaction </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Record attendance in PowerSchool each class, each day </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Provide a weekly outline on Monday as an overview of the course objectives &amp; work for the week</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Hold daily office hours for students &amp; parents who need assistance</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Respond to student &amp; parent needs as quickly as possible, but not later than 24 hours</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Provide appropriate feedback to students to include grades based on their work</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Update grades weekly in PowerTeacherPro</a:t>
            </a:r>
            <a:endParaRPr sz="1200">
              <a:latin typeface="Barlow Condensed"/>
              <a:ea typeface="Barlow Condensed"/>
              <a:cs typeface="Barlow Condensed"/>
              <a:sym typeface="Barlow Condensed"/>
            </a:endParaRPr>
          </a:p>
          <a:p>
            <a:pPr indent="0" lvl="0" marL="0" marR="0" rtl="0" algn="just">
              <a:spcBef>
                <a:spcPts val="0"/>
              </a:spcBef>
              <a:spcAft>
                <a:spcPts val="0"/>
              </a:spcAft>
              <a:buNone/>
            </a:pPr>
            <a:r>
              <a:t/>
            </a:r>
            <a:endParaRPr sz="1300">
              <a:latin typeface="Barlow Condensed Medium"/>
              <a:ea typeface="Barlow Condensed Medium"/>
              <a:cs typeface="Barlow Condensed Medium"/>
              <a:sym typeface="Barlow Condensed Medium"/>
            </a:endParaRPr>
          </a:p>
        </p:txBody>
      </p:sp>
      <p:sp>
        <p:nvSpPr>
          <p:cNvPr id="93" name="Google Shape;93;p13"/>
          <p:cNvSpPr txBox="1"/>
          <p:nvPr/>
        </p:nvSpPr>
        <p:spPr>
          <a:xfrm>
            <a:off x="4838375" y="418675"/>
            <a:ext cx="1964700" cy="4092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500">
                <a:solidFill>
                  <a:srgbClr val="4C0C4C"/>
                </a:solidFill>
                <a:latin typeface="Barlow Condensed Medium"/>
                <a:ea typeface="Barlow Condensed Medium"/>
                <a:cs typeface="Barlow Condensed Medium"/>
                <a:sym typeface="Barlow Condensed Medium"/>
              </a:rPr>
              <a:t>STUDENTS WILL...</a:t>
            </a:r>
            <a:endParaRPr sz="1500">
              <a:solidFill>
                <a:srgbClr val="4C0C4C"/>
              </a:solidFill>
              <a:latin typeface="Barlow Condensed Medium"/>
              <a:ea typeface="Barlow Condensed Medium"/>
              <a:cs typeface="Barlow Condensed Medium"/>
              <a:sym typeface="Barlow Condensed Medium"/>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Follow the J.P. Knapp Honor Code at all times</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Check email daily</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Log into Google Classroom for courses (or COA myCourses)</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Be present &amp; participate for each class, each day (during the designated class period)</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Reach out to teachers when in need of assistance or with questions (use email if outside of designated class times)</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Reach out to teachers by email when unable to attend class &amp; make up work as soon as possible</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Attend office hours when needed or as assigned</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Review feedback and grades regularly</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Take advantage of grade recovery opportunities</a:t>
            </a:r>
            <a:endParaRPr sz="1100">
              <a:latin typeface="Barlow Condensed"/>
              <a:ea typeface="Barlow Condensed"/>
              <a:cs typeface="Barlow Condensed"/>
              <a:sym typeface="Barlow Condensed"/>
            </a:endParaRPr>
          </a:p>
          <a:p>
            <a:pPr indent="0" lvl="0" marL="0" marR="0" rtl="0" algn="just">
              <a:spcBef>
                <a:spcPts val="0"/>
              </a:spcBef>
              <a:spcAft>
                <a:spcPts val="0"/>
              </a:spcAft>
              <a:buNone/>
            </a:pPr>
            <a:r>
              <a:t/>
            </a:r>
            <a:endParaRPr sz="1300">
              <a:latin typeface="Barlow Condensed Medium"/>
              <a:ea typeface="Barlow Condensed Medium"/>
              <a:cs typeface="Barlow Condensed Medium"/>
              <a:sym typeface="Barlow Condensed Medium"/>
            </a:endParaRPr>
          </a:p>
        </p:txBody>
      </p:sp>
      <p:sp>
        <p:nvSpPr>
          <p:cNvPr id="94" name="Google Shape;94;p13"/>
          <p:cNvSpPr txBox="1"/>
          <p:nvPr/>
        </p:nvSpPr>
        <p:spPr>
          <a:xfrm>
            <a:off x="2797775" y="7287475"/>
            <a:ext cx="1859100" cy="1798200"/>
          </a:xfrm>
          <a:prstGeom prst="rect">
            <a:avLst/>
          </a:prstGeom>
          <a:noFill/>
          <a:ln cap="flat" cmpd="sng" w="9525">
            <a:solidFill>
              <a:srgbClr val="4C0C4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sz="1100">
              <a:latin typeface="Barlow Condensed Light"/>
              <a:ea typeface="Barlow Condensed Light"/>
              <a:cs typeface="Barlow Condensed Light"/>
              <a:sym typeface="Barlow Condensed Light"/>
            </a:endParaRPr>
          </a:p>
          <a:p>
            <a:pPr indent="0" lvl="0" marL="0" marR="0" rtl="0" algn="just">
              <a:spcBef>
                <a:spcPts val="0"/>
              </a:spcBef>
              <a:spcAft>
                <a:spcPts val="0"/>
              </a:spcAft>
              <a:buNone/>
            </a:pPr>
            <a:r>
              <a:t/>
            </a:r>
            <a:endParaRPr sz="1100">
              <a:latin typeface="Barlow Condensed Light"/>
              <a:ea typeface="Barlow Condensed Light"/>
              <a:cs typeface="Barlow Condensed Light"/>
              <a:sym typeface="Barlow Condensed Light"/>
            </a:endParaRPr>
          </a:p>
          <a:p>
            <a:pPr indent="0" lvl="0" marL="0" marR="0" rtl="0" algn="just">
              <a:spcBef>
                <a:spcPts val="0"/>
              </a:spcBef>
              <a:spcAft>
                <a:spcPts val="0"/>
              </a:spcAft>
              <a:buNone/>
            </a:pPr>
            <a:r>
              <a:rPr lang="es-ES" sz="1100">
                <a:latin typeface="Barlow Condensed Light"/>
                <a:ea typeface="Barlow Condensed Light"/>
                <a:cs typeface="Barlow Condensed Light"/>
                <a:sym typeface="Barlow Condensed Light"/>
              </a:rPr>
              <a:t>Regular class attendance is important. In the remote learning environment, a student is present and participating during synchronous learning. </a:t>
            </a:r>
            <a:endParaRPr sz="1100">
              <a:latin typeface="Barlow Condensed Light"/>
              <a:ea typeface="Barlow Condensed Light"/>
              <a:cs typeface="Barlow Condensed Light"/>
              <a:sym typeface="Barlow Condensed Light"/>
            </a:endParaRPr>
          </a:p>
          <a:p>
            <a:pPr indent="0" lvl="0" marL="0" marR="0" rtl="0" algn="just">
              <a:spcBef>
                <a:spcPts val="0"/>
              </a:spcBef>
              <a:spcAft>
                <a:spcPts val="0"/>
              </a:spcAft>
              <a:buNone/>
            </a:pPr>
            <a:r>
              <a:rPr lang="es-ES" sz="1100">
                <a:latin typeface="Barlow Condensed Light"/>
                <a:ea typeface="Barlow Condensed Light"/>
                <a:cs typeface="Barlow Condensed Light"/>
                <a:sym typeface="Barlow Condensed Light"/>
              </a:rPr>
              <a:t>Click </a:t>
            </a:r>
            <a:r>
              <a:rPr lang="es-ES" sz="1100" u="sng">
                <a:solidFill>
                  <a:srgbClr val="4C0C4C"/>
                </a:solidFill>
                <a:latin typeface="Barlow Condensed Light"/>
                <a:ea typeface="Barlow Condensed Light"/>
                <a:cs typeface="Barlow Condensed Light"/>
                <a:sym typeface="Barlow Condensed Light"/>
                <a:hlinkClick r:id="rId11">
                  <a:extLst>
                    <a:ext uri="{A12FA001-AC4F-418D-AE19-62706E023703}">
                      <ahyp:hlinkClr val="tx"/>
                    </a:ext>
                  </a:extLst>
                </a:hlinkClick>
              </a:rPr>
              <a:t>HERE</a:t>
            </a:r>
            <a:r>
              <a:rPr lang="es-ES" sz="1100">
                <a:latin typeface="Barlow Condensed Light"/>
                <a:ea typeface="Barlow Condensed Light"/>
                <a:cs typeface="Barlow Condensed Light"/>
                <a:sym typeface="Barlow Condensed Light"/>
              </a:rPr>
              <a:t> for additional information regarding attendance and make-up work.</a:t>
            </a:r>
            <a:endParaRPr sz="1100">
              <a:latin typeface="Barlow Condensed Light"/>
              <a:ea typeface="Barlow Condensed Light"/>
              <a:cs typeface="Barlow Condensed Light"/>
              <a:sym typeface="Barlow Condensed Light"/>
            </a:endParaRPr>
          </a:p>
        </p:txBody>
      </p:sp>
      <p:sp>
        <p:nvSpPr>
          <p:cNvPr id="95" name="Google Shape;95;p13"/>
          <p:cNvSpPr txBox="1"/>
          <p:nvPr/>
        </p:nvSpPr>
        <p:spPr>
          <a:xfrm>
            <a:off x="2984075" y="7225700"/>
            <a:ext cx="1486500" cy="400200"/>
          </a:xfrm>
          <a:prstGeom prst="rect">
            <a:avLst/>
          </a:prstGeom>
          <a:solidFill>
            <a:srgbClr val="FFFFFF"/>
          </a:solidFill>
          <a:ln cap="flat" cmpd="sng" w="19050">
            <a:solidFill>
              <a:srgbClr val="4C114C"/>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62626"/>
              </a:buClr>
              <a:buSzPts val="2000"/>
              <a:buNone/>
            </a:pPr>
            <a:r>
              <a:rPr lang="es-ES" sz="2200">
                <a:solidFill>
                  <a:srgbClr val="262626"/>
                </a:solidFill>
                <a:latin typeface="Barlow Condensed Medium"/>
                <a:ea typeface="Barlow Condensed Medium"/>
                <a:cs typeface="Barlow Condensed Medium"/>
                <a:sym typeface="Barlow Condensed Medium"/>
              </a:rPr>
              <a:t>ATTENDANCE</a:t>
            </a:r>
            <a:endParaRPr sz="1654"/>
          </a:p>
          <a:p>
            <a:pPr indent="0" lvl="0" marL="0" rtl="0" algn="ctr">
              <a:lnSpc>
                <a:spcPct val="90000"/>
              </a:lnSpc>
              <a:spcBef>
                <a:spcPts val="520"/>
              </a:spcBef>
              <a:spcAft>
                <a:spcPts val="0"/>
              </a:spcAft>
              <a:buClr>
                <a:schemeClr val="dk1"/>
              </a:buClr>
              <a:buSzPts val="1454"/>
              <a:buNone/>
            </a:pPr>
            <a:r>
              <a:t/>
            </a:r>
            <a:endParaRPr/>
          </a:p>
        </p:txBody>
      </p:sp>
      <p:sp>
        <p:nvSpPr>
          <p:cNvPr id="96" name="Google Shape;96;p13"/>
          <p:cNvSpPr txBox="1"/>
          <p:nvPr/>
        </p:nvSpPr>
        <p:spPr>
          <a:xfrm>
            <a:off x="4762475" y="7287475"/>
            <a:ext cx="2024400" cy="301500"/>
          </a:xfrm>
          <a:prstGeom prst="rect">
            <a:avLst/>
          </a:prstGeom>
          <a:solidFill>
            <a:srgbClr val="FFFFFF"/>
          </a:solidFill>
          <a:ln cap="flat" cmpd="sng" w="9525">
            <a:solidFill>
              <a:srgbClr val="4C0C4C"/>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62626"/>
              </a:buClr>
              <a:buSzPts val="2000"/>
              <a:buNone/>
            </a:pPr>
            <a:r>
              <a:rPr lang="es-ES" sz="1600">
                <a:solidFill>
                  <a:srgbClr val="262626"/>
                </a:solidFill>
                <a:latin typeface="Barlow Condensed Medium"/>
                <a:ea typeface="Barlow Condensed Medium"/>
                <a:cs typeface="Barlow Condensed Medium"/>
                <a:sym typeface="Barlow Condensed Medium"/>
              </a:rPr>
              <a:t>ADDITIONAL COURSE INFO</a:t>
            </a:r>
            <a:endParaRPr sz="1054"/>
          </a:p>
          <a:p>
            <a:pPr indent="0" lvl="0" marL="0" rtl="0" algn="ctr">
              <a:lnSpc>
                <a:spcPct val="90000"/>
              </a:lnSpc>
              <a:spcBef>
                <a:spcPts val="520"/>
              </a:spcBef>
              <a:spcAft>
                <a:spcPts val="0"/>
              </a:spcAft>
              <a:buClr>
                <a:schemeClr val="dk1"/>
              </a:buClr>
              <a:buSzPts val="1454"/>
              <a:buNone/>
            </a:pPr>
            <a:r>
              <a:t/>
            </a:r>
            <a:endParaRPr/>
          </a:p>
        </p:txBody>
      </p:sp>
      <p:sp>
        <p:nvSpPr>
          <p:cNvPr id="97" name="Google Shape;97;p13"/>
          <p:cNvSpPr/>
          <p:nvPr/>
        </p:nvSpPr>
        <p:spPr>
          <a:xfrm>
            <a:off x="2792425" y="4551750"/>
            <a:ext cx="4010400" cy="2605800"/>
          </a:xfrm>
          <a:prstGeom prst="rect">
            <a:avLst/>
          </a:prstGeom>
          <a:solidFill>
            <a:srgbClr val="4C144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98" name="Google Shape;98;p13"/>
          <p:cNvSpPr txBox="1"/>
          <p:nvPr/>
        </p:nvSpPr>
        <p:spPr>
          <a:xfrm>
            <a:off x="3471050" y="4932725"/>
            <a:ext cx="26211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700" u="sng">
                <a:solidFill>
                  <a:srgbClr val="F3F3F3"/>
                </a:solidFill>
                <a:latin typeface="Barlow"/>
                <a:ea typeface="Barlow"/>
                <a:cs typeface="Barlow"/>
                <a:sym typeface="Barlow"/>
                <a:hlinkClick r:id="rId12">
                  <a:extLst>
                    <a:ext uri="{A12FA001-AC4F-418D-AE19-62706E023703}">
                      <ahyp:hlinkClr val="tx"/>
                    </a:ext>
                  </a:extLst>
                </a:hlinkClick>
              </a:rPr>
              <a:t>ACADEMIC INTEGRITY </a:t>
            </a:r>
            <a:endParaRPr/>
          </a:p>
          <a:p>
            <a:pPr indent="0" lvl="0" marL="0" marR="0" rtl="0" algn="ctr">
              <a:spcBef>
                <a:spcPts val="0"/>
              </a:spcBef>
              <a:spcAft>
                <a:spcPts val="0"/>
              </a:spcAft>
              <a:buNone/>
            </a:pPr>
            <a:r>
              <a:rPr lang="es-ES" sz="1700" u="sng">
                <a:solidFill>
                  <a:srgbClr val="F3F3F3"/>
                </a:solidFill>
                <a:latin typeface="Barlow"/>
                <a:ea typeface="Barlow"/>
                <a:cs typeface="Barlow"/>
                <a:sym typeface="Barlow"/>
                <a:hlinkClick r:id="rId13">
                  <a:extLst>
                    <a:ext uri="{A12FA001-AC4F-418D-AE19-62706E023703}">
                      <ahyp:hlinkClr val="tx"/>
                    </a:ext>
                  </a:extLst>
                </a:hlinkClick>
              </a:rPr>
              <a:t>&amp; HONOR CODE</a:t>
            </a:r>
            <a:endParaRPr sz="1700">
              <a:solidFill>
                <a:srgbClr val="F3F3F3"/>
              </a:solidFill>
              <a:latin typeface="Barlow"/>
              <a:ea typeface="Barlow"/>
              <a:cs typeface="Barlow"/>
              <a:sym typeface="Barlow"/>
            </a:endParaRPr>
          </a:p>
        </p:txBody>
      </p:sp>
      <p:sp>
        <p:nvSpPr>
          <p:cNvPr id="99" name="Google Shape;99;p13"/>
          <p:cNvSpPr txBox="1"/>
          <p:nvPr/>
        </p:nvSpPr>
        <p:spPr>
          <a:xfrm>
            <a:off x="2905825" y="5599526"/>
            <a:ext cx="3783600" cy="1459800"/>
          </a:xfrm>
          <a:prstGeom prst="rect">
            <a:avLst/>
          </a:prstGeom>
          <a:noFill/>
          <a:ln cap="flat" cmpd="sng" w="9525">
            <a:solidFill>
              <a:srgbClr val="F3F3F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1300">
                <a:solidFill>
                  <a:srgbClr val="FFFFFF"/>
                </a:solidFill>
                <a:latin typeface="Barlow Condensed"/>
                <a:ea typeface="Barlow Condensed"/>
                <a:cs typeface="Barlow Condensed"/>
                <a:sym typeface="Barlow Condensed"/>
              </a:rPr>
              <a:t>The expectation at J.P. Knapp E.C.H.S. is that students complete all work to the best of their abilities, and submit all work by the assigned due dates. Late assignments are subject to a deduction in points or a loss in assignment credit entirely. Incomplete or missing work is unacceptable. Students missing work or submitting work deemed incomplete are required to attend Office Hours. </a:t>
            </a:r>
            <a:endParaRPr sz="1300">
              <a:solidFill>
                <a:srgbClr val="FFFFFF"/>
              </a:solidFill>
              <a:latin typeface="Barlow Condensed"/>
              <a:ea typeface="Barlow Condensed"/>
              <a:cs typeface="Barlow Condensed"/>
              <a:sym typeface="Barlow Condensed"/>
            </a:endParaRPr>
          </a:p>
        </p:txBody>
      </p:sp>
      <p:grpSp>
        <p:nvGrpSpPr>
          <p:cNvPr id="100" name="Google Shape;100;p13"/>
          <p:cNvGrpSpPr/>
          <p:nvPr/>
        </p:nvGrpSpPr>
        <p:grpSpPr>
          <a:xfrm>
            <a:off x="3134146" y="5000696"/>
            <a:ext cx="486924" cy="498210"/>
            <a:chOff x="480321" y="3970198"/>
            <a:chExt cx="237779" cy="252950"/>
          </a:xfrm>
        </p:grpSpPr>
        <p:sp>
          <p:nvSpPr>
            <p:cNvPr id="101" name="Google Shape;101;p13"/>
            <p:cNvSpPr/>
            <p:nvPr/>
          </p:nvSpPr>
          <p:spPr>
            <a:xfrm>
              <a:off x="480321" y="3970198"/>
              <a:ext cx="237779"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p13"/>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 name="Google Shape;103;p13"/>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 name="Google Shape;104;p13"/>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 name="Google Shape;105;p13"/>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6" name="Google Shape;106;p13"/>
          <p:cNvSpPr txBox="1"/>
          <p:nvPr/>
        </p:nvSpPr>
        <p:spPr>
          <a:xfrm>
            <a:off x="2765738" y="4590375"/>
            <a:ext cx="4031700" cy="339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700">
                <a:solidFill>
                  <a:srgbClr val="F3F3F3"/>
                </a:solidFill>
                <a:latin typeface="Barlow"/>
                <a:ea typeface="Barlow"/>
                <a:cs typeface="Barlow"/>
                <a:sym typeface="Barlow"/>
              </a:rPr>
              <a:t>Click            for Course Grading Information</a:t>
            </a:r>
            <a:endParaRPr sz="1700">
              <a:solidFill>
                <a:srgbClr val="F3F3F3"/>
              </a:solidFill>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3823733"/>
            <a:ext cx="6390300" cy="14964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290163"/>
            <a:ext cx="411600" cy="69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791156"/>
            <a:ext cx="6390300" cy="1018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048844"/>
            <a:ext cx="6390300" cy="6073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54343" y="8290163"/>
            <a:ext cx="411600" cy="69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791156"/>
            <a:ext cx="6390300" cy="1018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048844"/>
            <a:ext cx="3000000" cy="6073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624300" y="2048844"/>
            <a:ext cx="3000000" cy="6073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6354343" y="8290163"/>
            <a:ext cx="411600" cy="69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791156"/>
            <a:ext cx="6390300" cy="1018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290163"/>
            <a:ext cx="411600" cy="69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987733"/>
            <a:ext cx="2106000" cy="134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470400"/>
            <a:ext cx="2106000" cy="5652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6354343" y="8290163"/>
            <a:ext cx="411600" cy="69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00267"/>
            <a:ext cx="4775700" cy="72726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290163"/>
            <a:ext cx="411600" cy="69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22"/>
            <a:ext cx="3429000" cy="9144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192311"/>
            <a:ext cx="3033900" cy="2635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4983244"/>
            <a:ext cx="3033900" cy="2195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287244"/>
            <a:ext cx="2877600" cy="6569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6354343" y="8290163"/>
            <a:ext cx="411600" cy="69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7521022"/>
            <a:ext cx="4499100" cy="1075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290163"/>
            <a:ext cx="411600" cy="69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791156"/>
            <a:ext cx="6390300" cy="1018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048844"/>
            <a:ext cx="6390300" cy="6073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290163"/>
            <a:ext cx="411600" cy="699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schultz@currituck.k12.nc.us" TargetMode="External"/><Relationship Id="rId4" Type="http://schemas.openxmlformats.org/officeDocument/2006/relationships/hyperlink" Target="https://docs.google.com/document/u/0/d/1_DrefNg12deepvt1E_FgFCIk16xz7wr0yPG0tY6GXjY/edit" TargetMode="External"/><Relationship Id="rId5" Type="http://schemas.openxmlformats.org/officeDocument/2006/relationships/hyperlink" Target="https://docs.google.com/document/u/0/d/1itCvqicXYdArb9q4VlDZ6aM7BvOU_GmkX9fgPFo5Qc0/edit" TargetMode="External"/><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4"/>
          <p:cNvSpPr txBox="1"/>
          <p:nvPr/>
        </p:nvSpPr>
        <p:spPr>
          <a:xfrm>
            <a:off x="2648250" y="124675"/>
            <a:ext cx="386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2" name="Google Shape;112;p14"/>
          <p:cNvSpPr txBox="1"/>
          <p:nvPr/>
        </p:nvSpPr>
        <p:spPr>
          <a:xfrm>
            <a:off x="2686350" y="175450"/>
            <a:ext cx="3467100" cy="12930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s-ES" sz="1800">
                <a:latin typeface="Tahoma"/>
                <a:ea typeface="Tahoma"/>
                <a:cs typeface="Tahoma"/>
                <a:sym typeface="Tahoma"/>
              </a:rPr>
              <a:t>Teacher Contact Info.</a:t>
            </a:r>
            <a:endParaRPr b="1" sz="1800">
              <a:latin typeface="Tahoma"/>
              <a:ea typeface="Tahoma"/>
              <a:cs typeface="Tahoma"/>
              <a:sym typeface="Tahoma"/>
            </a:endParaRPr>
          </a:p>
          <a:p>
            <a:pPr indent="0" lvl="0" marL="0" rtl="0" algn="l">
              <a:spcBef>
                <a:spcPts val="0"/>
              </a:spcBef>
              <a:spcAft>
                <a:spcPts val="0"/>
              </a:spcAft>
              <a:buNone/>
            </a:pPr>
            <a:r>
              <a:rPr lang="es-ES" sz="1800">
                <a:latin typeface="Tahoma"/>
                <a:ea typeface="Tahoma"/>
                <a:cs typeface="Tahoma"/>
                <a:sym typeface="Tahoma"/>
              </a:rPr>
              <a:t>Mrs. Crystal Schultz</a:t>
            </a:r>
            <a:endParaRPr sz="1800">
              <a:latin typeface="Tahoma"/>
              <a:ea typeface="Tahoma"/>
              <a:cs typeface="Tahoma"/>
              <a:sym typeface="Tahoma"/>
            </a:endParaRPr>
          </a:p>
          <a:p>
            <a:pPr indent="0" lvl="0" marL="0" rtl="0" algn="l">
              <a:spcBef>
                <a:spcPts val="0"/>
              </a:spcBef>
              <a:spcAft>
                <a:spcPts val="0"/>
              </a:spcAft>
              <a:buNone/>
            </a:pPr>
            <a:r>
              <a:rPr lang="es-ES" sz="1800" u="sng">
                <a:solidFill>
                  <a:schemeClr val="hlink"/>
                </a:solidFill>
                <a:latin typeface="Tahoma"/>
                <a:ea typeface="Tahoma"/>
                <a:cs typeface="Tahoma"/>
                <a:sym typeface="Tahoma"/>
                <a:hlinkClick r:id="rId3"/>
              </a:rPr>
              <a:t>cschultz@currituck.k12.nc.us</a:t>
            </a:r>
            <a:endParaRPr sz="1800">
              <a:latin typeface="Tahoma"/>
              <a:ea typeface="Tahoma"/>
              <a:cs typeface="Tahoma"/>
              <a:sym typeface="Tahoma"/>
            </a:endParaRPr>
          </a:p>
          <a:p>
            <a:pPr indent="0" lvl="0" marL="0" rtl="0" algn="l">
              <a:spcBef>
                <a:spcPts val="0"/>
              </a:spcBef>
              <a:spcAft>
                <a:spcPts val="0"/>
              </a:spcAft>
              <a:buNone/>
            </a:pPr>
            <a:r>
              <a:rPr lang="es-ES" sz="1800">
                <a:latin typeface="Tahoma"/>
                <a:ea typeface="Tahoma"/>
                <a:cs typeface="Tahoma"/>
                <a:sym typeface="Tahoma"/>
              </a:rPr>
              <a:t>252-232-3107 Ext. 1519</a:t>
            </a:r>
            <a:endParaRPr sz="2300">
              <a:latin typeface="Tahoma"/>
              <a:ea typeface="Tahoma"/>
              <a:cs typeface="Tahoma"/>
              <a:sym typeface="Tahoma"/>
            </a:endParaRPr>
          </a:p>
        </p:txBody>
      </p:sp>
      <p:sp>
        <p:nvSpPr>
          <p:cNvPr id="113" name="Google Shape;113;p14"/>
          <p:cNvSpPr txBox="1"/>
          <p:nvPr/>
        </p:nvSpPr>
        <p:spPr>
          <a:xfrm>
            <a:off x="233775" y="1798700"/>
            <a:ext cx="2218800" cy="18471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s-ES" sz="1800">
                <a:latin typeface="Tahoma"/>
                <a:ea typeface="Tahoma"/>
                <a:cs typeface="Tahoma"/>
                <a:sym typeface="Tahoma"/>
              </a:rPr>
              <a:t>Course Information</a:t>
            </a:r>
            <a:r>
              <a:rPr lang="es-ES" sz="1800">
                <a:latin typeface="Tahoma"/>
                <a:ea typeface="Tahoma"/>
                <a:cs typeface="Tahoma"/>
                <a:sym typeface="Tahoma"/>
              </a:rPr>
              <a:t>:</a:t>
            </a:r>
            <a:endParaRPr sz="1800">
              <a:latin typeface="Tahoma"/>
              <a:ea typeface="Tahoma"/>
              <a:cs typeface="Tahoma"/>
              <a:sym typeface="Tahoma"/>
            </a:endParaRPr>
          </a:p>
          <a:p>
            <a:pPr indent="0" lvl="0" marL="0" rtl="0" algn="l">
              <a:spcBef>
                <a:spcPts val="0"/>
              </a:spcBef>
              <a:spcAft>
                <a:spcPts val="0"/>
              </a:spcAft>
              <a:buNone/>
            </a:pPr>
            <a:r>
              <a:rPr lang="es-ES" sz="1800">
                <a:latin typeface="Tahoma"/>
                <a:ea typeface="Tahoma"/>
                <a:cs typeface="Tahoma"/>
                <a:sym typeface="Tahoma"/>
              </a:rPr>
              <a:t>Click </a:t>
            </a:r>
            <a:r>
              <a:rPr lang="es-ES" sz="1800" u="sng">
                <a:solidFill>
                  <a:schemeClr val="hlink"/>
                </a:solidFill>
                <a:latin typeface="Tahoma"/>
                <a:ea typeface="Tahoma"/>
                <a:cs typeface="Tahoma"/>
                <a:sym typeface="Tahoma"/>
                <a:hlinkClick r:id="rId4"/>
              </a:rPr>
              <a:t>Here </a:t>
            </a:r>
            <a:r>
              <a:rPr lang="es-ES" sz="1800">
                <a:latin typeface="Tahoma"/>
                <a:ea typeface="Tahoma"/>
                <a:cs typeface="Tahoma"/>
                <a:sym typeface="Tahoma"/>
              </a:rPr>
              <a:t>for the Course Description, Grading Policy and NC Standards.</a:t>
            </a:r>
            <a:endParaRPr sz="1800">
              <a:latin typeface="Tahoma"/>
              <a:ea typeface="Tahoma"/>
              <a:cs typeface="Tahoma"/>
              <a:sym typeface="Tahoma"/>
            </a:endParaRPr>
          </a:p>
        </p:txBody>
      </p:sp>
      <p:sp>
        <p:nvSpPr>
          <p:cNvPr id="114" name="Google Shape;114;p14"/>
          <p:cNvSpPr txBox="1"/>
          <p:nvPr/>
        </p:nvSpPr>
        <p:spPr>
          <a:xfrm>
            <a:off x="2686350" y="1646300"/>
            <a:ext cx="3467100" cy="24012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s-ES" sz="1800">
                <a:solidFill>
                  <a:schemeClr val="dk1"/>
                </a:solidFill>
                <a:latin typeface="Tahoma"/>
                <a:ea typeface="Tahoma"/>
                <a:cs typeface="Tahoma"/>
                <a:sym typeface="Tahoma"/>
              </a:rPr>
              <a:t>Google Classroom: Blended Learning Platform </a:t>
            </a:r>
            <a:r>
              <a:rPr lang="es-ES" sz="1800">
                <a:solidFill>
                  <a:schemeClr val="dk1"/>
                </a:solidFill>
                <a:latin typeface="Tahoma"/>
                <a:ea typeface="Tahoma"/>
                <a:cs typeface="Tahoma"/>
                <a:sym typeface="Tahoma"/>
              </a:rPr>
              <a:t>(Join by Invitation)</a:t>
            </a:r>
            <a:endParaRPr sz="1800">
              <a:solidFill>
                <a:schemeClr val="dk1"/>
              </a:solidFill>
              <a:latin typeface="Tahoma"/>
              <a:ea typeface="Tahoma"/>
              <a:cs typeface="Tahoma"/>
              <a:sym typeface="Tahoma"/>
            </a:endParaRPr>
          </a:p>
          <a:p>
            <a:pPr indent="-342900" lvl="0" marL="457200" rtl="0" algn="l">
              <a:spcBef>
                <a:spcPts val="0"/>
              </a:spcBef>
              <a:spcAft>
                <a:spcPts val="0"/>
              </a:spcAft>
              <a:buClr>
                <a:schemeClr val="dk1"/>
              </a:buClr>
              <a:buSzPts val="1800"/>
              <a:buFont typeface="Tahoma"/>
              <a:buChar char="●"/>
            </a:pPr>
            <a:r>
              <a:rPr lang="es-ES" sz="1800">
                <a:solidFill>
                  <a:schemeClr val="dk1"/>
                </a:solidFill>
                <a:latin typeface="Tahoma"/>
                <a:ea typeface="Tahoma"/>
                <a:cs typeface="Tahoma"/>
                <a:sym typeface="Tahoma"/>
              </a:rPr>
              <a:t>Access to information anytime, anywhere</a:t>
            </a:r>
            <a:endParaRPr sz="1800">
              <a:solidFill>
                <a:schemeClr val="dk1"/>
              </a:solidFill>
              <a:latin typeface="Tahoma"/>
              <a:ea typeface="Tahoma"/>
              <a:cs typeface="Tahoma"/>
              <a:sym typeface="Tahoma"/>
            </a:endParaRPr>
          </a:p>
          <a:p>
            <a:pPr indent="-342900" lvl="0" marL="457200" rtl="0" algn="l">
              <a:spcBef>
                <a:spcPts val="0"/>
              </a:spcBef>
              <a:spcAft>
                <a:spcPts val="0"/>
              </a:spcAft>
              <a:buClr>
                <a:schemeClr val="dk1"/>
              </a:buClr>
              <a:buSzPts val="1800"/>
              <a:buFont typeface="Tahoma"/>
              <a:buChar char="●"/>
            </a:pPr>
            <a:r>
              <a:rPr lang="es-ES" sz="1800">
                <a:solidFill>
                  <a:schemeClr val="dk1"/>
                </a:solidFill>
                <a:latin typeface="Tahoma"/>
                <a:ea typeface="Tahoma"/>
                <a:cs typeface="Tahoma"/>
                <a:sym typeface="Tahoma"/>
              </a:rPr>
              <a:t>Organization by units of study</a:t>
            </a:r>
            <a:endParaRPr sz="1800">
              <a:solidFill>
                <a:schemeClr val="dk1"/>
              </a:solidFill>
              <a:latin typeface="Tahoma"/>
              <a:ea typeface="Tahoma"/>
              <a:cs typeface="Tahoma"/>
              <a:sym typeface="Tahoma"/>
            </a:endParaRPr>
          </a:p>
          <a:p>
            <a:pPr indent="-342900" lvl="0" marL="457200" rtl="0" algn="l">
              <a:spcBef>
                <a:spcPts val="0"/>
              </a:spcBef>
              <a:spcAft>
                <a:spcPts val="0"/>
              </a:spcAft>
              <a:buClr>
                <a:schemeClr val="dk1"/>
              </a:buClr>
              <a:buSzPts val="1800"/>
              <a:buFont typeface="Tahoma"/>
              <a:buChar char="●"/>
            </a:pPr>
            <a:r>
              <a:rPr lang="es-ES" sz="1800">
                <a:solidFill>
                  <a:schemeClr val="dk1"/>
                </a:solidFill>
                <a:latin typeface="Tahoma"/>
                <a:ea typeface="Tahoma"/>
                <a:cs typeface="Tahoma"/>
                <a:sym typeface="Tahoma"/>
              </a:rPr>
              <a:t>A variety of resources </a:t>
            </a:r>
            <a:endParaRPr b="1" sz="1800">
              <a:latin typeface="Tahoma"/>
              <a:ea typeface="Tahoma"/>
              <a:cs typeface="Tahoma"/>
              <a:sym typeface="Tahoma"/>
            </a:endParaRPr>
          </a:p>
        </p:txBody>
      </p:sp>
      <p:sp>
        <p:nvSpPr>
          <p:cNvPr id="115" name="Google Shape;115;p14"/>
          <p:cNvSpPr txBox="1"/>
          <p:nvPr/>
        </p:nvSpPr>
        <p:spPr>
          <a:xfrm>
            <a:off x="3193500" y="4287075"/>
            <a:ext cx="2452800" cy="10158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s-ES" sz="1800">
                <a:latin typeface="Tahoma"/>
                <a:ea typeface="Tahoma"/>
                <a:cs typeface="Tahoma"/>
                <a:sym typeface="Tahoma"/>
              </a:rPr>
              <a:t>Pacing Guide: </a:t>
            </a:r>
            <a:r>
              <a:rPr lang="es-ES" sz="1800">
                <a:latin typeface="Tahoma"/>
                <a:ea typeface="Tahoma"/>
                <a:cs typeface="Tahoma"/>
                <a:sym typeface="Tahoma"/>
              </a:rPr>
              <a:t>Click </a:t>
            </a:r>
            <a:r>
              <a:rPr lang="es-ES" sz="1800" u="sng">
                <a:solidFill>
                  <a:schemeClr val="hlink"/>
                </a:solidFill>
                <a:latin typeface="Tahoma"/>
                <a:ea typeface="Tahoma"/>
                <a:cs typeface="Tahoma"/>
                <a:sym typeface="Tahoma"/>
                <a:hlinkClick r:id="rId5"/>
              </a:rPr>
              <a:t>Here </a:t>
            </a:r>
            <a:r>
              <a:rPr lang="es-ES" sz="1800">
                <a:latin typeface="Tahoma"/>
                <a:ea typeface="Tahoma"/>
                <a:cs typeface="Tahoma"/>
                <a:sym typeface="Tahoma"/>
              </a:rPr>
              <a:t>to Access the Pacing Guide</a:t>
            </a:r>
            <a:endParaRPr sz="1800">
              <a:latin typeface="Tahoma"/>
              <a:ea typeface="Tahoma"/>
              <a:cs typeface="Tahoma"/>
              <a:sym typeface="Tahoma"/>
            </a:endParaRPr>
          </a:p>
        </p:txBody>
      </p:sp>
      <p:pic>
        <p:nvPicPr>
          <p:cNvPr id="116" name="Google Shape;116;p14"/>
          <p:cNvPicPr preferRelativeResize="0"/>
          <p:nvPr/>
        </p:nvPicPr>
        <p:blipFill>
          <a:blip r:embed="rId6">
            <a:alphaModFix/>
          </a:blip>
          <a:stretch>
            <a:fillRect/>
          </a:stretch>
        </p:blipFill>
        <p:spPr>
          <a:xfrm>
            <a:off x="152400" y="5302875"/>
            <a:ext cx="6553201" cy="3437043"/>
          </a:xfrm>
          <a:prstGeom prst="rect">
            <a:avLst/>
          </a:prstGeom>
          <a:noFill/>
          <a:ln>
            <a:noFill/>
          </a:ln>
        </p:spPr>
      </p:pic>
      <p:pic>
        <p:nvPicPr>
          <p:cNvPr id="117" name="Google Shape;117;p14"/>
          <p:cNvPicPr preferRelativeResize="0"/>
          <p:nvPr/>
        </p:nvPicPr>
        <p:blipFill>
          <a:blip r:embed="rId7">
            <a:alphaModFix/>
          </a:blip>
          <a:stretch>
            <a:fillRect/>
          </a:stretch>
        </p:blipFill>
        <p:spPr>
          <a:xfrm>
            <a:off x="161900" y="3895850"/>
            <a:ext cx="2362526" cy="1352288"/>
          </a:xfrm>
          <a:prstGeom prst="rect">
            <a:avLst/>
          </a:prstGeom>
          <a:noFill/>
          <a:ln cap="flat" cmpd="sng" w="19050">
            <a:solidFill>
              <a:srgbClr val="9900FF"/>
            </a:solidFill>
            <a:prstDash val="solid"/>
            <a:round/>
            <a:headEnd len="sm" w="sm" type="none"/>
            <a:tailEnd len="sm" w="sm" type="none"/>
          </a:ln>
        </p:spPr>
      </p:pic>
      <p:pic>
        <p:nvPicPr>
          <p:cNvPr id="118" name="Google Shape;118;p14"/>
          <p:cNvPicPr preferRelativeResize="0"/>
          <p:nvPr/>
        </p:nvPicPr>
        <p:blipFill>
          <a:blip r:embed="rId8">
            <a:alphaModFix/>
          </a:blip>
          <a:stretch>
            <a:fillRect/>
          </a:stretch>
        </p:blipFill>
        <p:spPr>
          <a:xfrm>
            <a:off x="152400" y="148705"/>
            <a:ext cx="2300175" cy="1497595"/>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